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46"/>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43" d="100"/>
          <a:sy n="43" d="100"/>
        </p:scale>
        <p:origin x="-68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CO"/>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60E9B3-390C-40CB-912E-0D049A342399}" type="datetimeFigureOut">
              <a:rPr lang="es-CO" smtClean="0"/>
              <a:t>26/08/2012</a:t>
            </a:fld>
            <a:endParaRPr lang="es-CO"/>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CO"/>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CO"/>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D93D685-FD01-49AB-8B00-5021AE71756D}" type="slidenum">
              <a:rPr lang="es-CO" smtClean="0"/>
              <a:t>‹Nº›</a:t>
            </a:fld>
            <a:endParaRPr lang="es-CO"/>
          </a:p>
        </p:txBody>
      </p:sp>
    </p:spTree>
    <p:extLst>
      <p:ext uri="{BB962C8B-B14F-4D97-AF65-F5344CB8AC3E}">
        <p14:creationId xmlns:p14="http://schemas.microsoft.com/office/powerpoint/2010/main" val="288131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O" dirty="0"/>
          </a:p>
        </p:txBody>
      </p:sp>
      <p:sp>
        <p:nvSpPr>
          <p:cNvPr id="4" name="3 Marcador de número de diapositiva"/>
          <p:cNvSpPr>
            <a:spLocks noGrp="1"/>
          </p:cNvSpPr>
          <p:nvPr>
            <p:ph type="sldNum" sz="quarter" idx="10"/>
          </p:nvPr>
        </p:nvSpPr>
        <p:spPr/>
        <p:txBody>
          <a:bodyPr/>
          <a:lstStyle/>
          <a:p>
            <a:fld id="{0BE91528-2F6F-4197-8AD8-F311D175BE2D}" type="slidenum">
              <a:rPr lang="es-CO" smtClean="0">
                <a:solidFill>
                  <a:prstClr val="black"/>
                </a:solidFill>
              </a:rPr>
              <a:pPr/>
              <a:t>16</a:t>
            </a:fld>
            <a:endParaRPr lang="es-CO" dirty="0">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34882914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22252560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74415190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25526993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402766184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268199391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3803822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235715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2106290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42116757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CO" dirty="0">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102704016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6EA496-8370-45B3-A3C3-E1B02E7B2608}" type="datetimeFigureOut">
              <a:rPr lang="es-CO" smtClean="0">
                <a:solidFill>
                  <a:prstClr val="black">
                    <a:tint val="75000"/>
                  </a:prstClr>
                </a:solidFill>
              </a:rPr>
              <a:pPr/>
              <a:t>26/08/2012</a:t>
            </a:fld>
            <a:endParaRPr lang="es-CO" dirty="0">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dirty="0">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D92F352-B590-4122-BFA9-E758099FC00E}" type="slidenum">
              <a:rPr lang="es-CO" smtClean="0">
                <a:solidFill>
                  <a:prstClr val="black">
                    <a:tint val="75000"/>
                  </a:prstClr>
                </a:solidFill>
              </a:rPr>
              <a:pPr/>
              <a:t>‹Nº›</a:t>
            </a:fld>
            <a:endParaRPr lang="es-CO" dirty="0">
              <a:solidFill>
                <a:prstClr val="black">
                  <a:tint val="75000"/>
                </a:prstClr>
              </a:solidFill>
            </a:endParaRPr>
          </a:p>
        </p:txBody>
      </p:sp>
    </p:spTree>
    <p:extLst>
      <p:ext uri="{BB962C8B-B14F-4D97-AF65-F5344CB8AC3E}">
        <p14:creationId xmlns:p14="http://schemas.microsoft.com/office/powerpoint/2010/main" val="1664082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4 Bisel"/>
          <p:cNvSpPr/>
          <p:nvPr/>
        </p:nvSpPr>
        <p:spPr>
          <a:xfrm>
            <a:off x="467544" y="332656"/>
            <a:ext cx="8101408" cy="3096344"/>
          </a:xfrm>
          <a:prstGeom prst="bevel">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sz="6600" dirty="0">
                <a:solidFill>
                  <a:srgbClr val="002060"/>
                </a:solidFill>
                <a:latin typeface="Algerian" pitchFamily="82" charset="0"/>
              </a:rPr>
              <a:t>Cuarto sello</a:t>
            </a:r>
            <a:r>
              <a:rPr lang="es-CO" dirty="0">
                <a:solidFill>
                  <a:srgbClr val="002060"/>
                </a:solidFill>
              </a:rPr>
              <a:t/>
            </a:r>
            <a:br>
              <a:rPr lang="es-CO" dirty="0">
                <a:solidFill>
                  <a:srgbClr val="002060"/>
                </a:solidFill>
              </a:rPr>
            </a:br>
            <a:r>
              <a:rPr lang="es-CO" sz="2400" dirty="0">
                <a:solidFill>
                  <a:srgbClr val="C0504D">
                    <a:lumMod val="50000"/>
                  </a:srgbClr>
                </a:solidFill>
              </a:rPr>
              <a:t> </a:t>
            </a:r>
            <a:r>
              <a:rPr lang="es-CO" sz="4000" dirty="0">
                <a:solidFill>
                  <a:srgbClr val="C0504D">
                    <a:lumMod val="50000"/>
                  </a:srgbClr>
                </a:solidFill>
                <a:latin typeface="Agency FB" pitchFamily="34" charset="0"/>
              </a:rPr>
              <a:t>Es la época del poder y la supremacía papal</a:t>
            </a:r>
          </a:p>
          <a:p>
            <a:pPr algn="ctr"/>
            <a:r>
              <a:rPr lang="es-CO" sz="4000" dirty="0">
                <a:solidFill>
                  <a:srgbClr val="C0504D">
                    <a:lumMod val="50000"/>
                  </a:srgbClr>
                </a:solidFill>
                <a:latin typeface="Agency FB" pitchFamily="34" charset="0"/>
              </a:rPr>
              <a:t> oscurantismo medieval</a:t>
            </a:r>
            <a:endParaRPr lang="es-CO" sz="4000" dirty="0">
              <a:solidFill>
                <a:srgbClr val="C0504D">
                  <a:lumMod val="50000"/>
                </a:srgbClr>
              </a:solidFill>
              <a:latin typeface="Agency FB" pitchFamily="34" charset="0"/>
            </a:endParaRPr>
          </a:p>
        </p:txBody>
      </p:sp>
      <p:pic>
        <p:nvPicPr>
          <p:cNvPr id="6" name="Picture 2" descr="http://t0.gstatic.com/images?q=tbn:ANd9GcQ51YBJW1uVQ1uHwDI8u0Xg2gvs2iOH17mCPNipelA_OmLX4OKB"/>
          <p:cNvPicPr>
            <a:picLocks noChangeAspect="1" noChangeArrowheads="1"/>
          </p:cNvPicPr>
          <p:nvPr/>
        </p:nvPicPr>
        <p:blipFill>
          <a:blip r:embed="rId2" cstate="print"/>
          <a:srcRect/>
          <a:stretch>
            <a:fillRect/>
          </a:stretch>
        </p:blipFill>
        <p:spPr bwMode="auto">
          <a:xfrm>
            <a:off x="5940152" y="3933056"/>
            <a:ext cx="2448272" cy="2532882"/>
          </a:xfrm>
          <a:prstGeom prst="rect">
            <a:avLst/>
          </a:prstGeom>
          <a:noFill/>
        </p:spPr>
      </p:pic>
      <p:sp>
        <p:nvSpPr>
          <p:cNvPr id="7" name="6 Rectángulo"/>
          <p:cNvSpPr/>
          <p:nvPr/>
        </p:nvSpPr>
        <p:spPr>
          <a:xfrm>
            <a:off x="323528" y="4797152"/>
            <a:ext cx="4608512" cy="584775"/>
          </a:xfrm>
          <a:prstGeom prst="rect">
            <a:avLst/>
          </a:prstGeom>
        </p:spPr>
        <p:txBody>
          <a:bodyPr wrap="square">
            <a:spAutoFit/>
          </a:bodyPr>
          <a:lstStyle/>
          <a:p>
            <a:r>
              <a:rPr lang="es-CO" sz="3200" b="1" dirty="0">
                <a:solidFill>
                  <a:prstClr val="black"/>
                </a:solidFill>
              </a:rPr>
              <a:t>Texto Bíblico Apoc.6: 7-8. </a:t>
            </a:r>
            <a:endParaRPr lang="es-CO" sz="3200" b="1" dirty="0">
              <a:solidFill>
                <a:prstClr val="black"/>
              </a:solidFill>
            </a:endParaRPr>
          </a:p>
        </p:txBody>
      </p:sp>
    </p:spTree>
    <p:extLst>
      <p:ext uri="{BB962C8B-B14F-4D97-AF65-F5344CB8AC3E}">
        <p14:creationId xmlns:p14="http://schemas.microsoft.com/office/powerpoint/2010/main" val="10359742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to="" calcmode="lin" valueType="num">
                                      <p:cBhvr>
                                        <p:cTn id="7" dur="1" fill="hold"/>
                                        <p:tgtEl>
                                          <p:spTgt spid="7"/>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5338936" cy="6048672"/>
          </a:xfrm>
        </p:spPr>
        <p:txBody>
          <a:bodyPr>
            <a:normAutofit/>
          </a:bodyPr>
          <a:lstStyle/>
          <a:p>
            <a:pPr algn="ctr">
              <a:buNone/>
            </a:pPr>
            <a:r>
              <a:rPr lang="es-CO" dirty="0" smtClean="0"/>
              <a:t>    Cuando el Cordero abrió el cuarto sello, ……Miré, y he aquí un caballo amarillo, y el que lo montaba tenía por nombre Muerte, y el Hades le seguía; y le fue dada potestad sobre la cuarta parte de la tierra, para matar con espada, con hambre, con mortandad, y con las fieras de la tierra. </a:t>
            </a:r>
            <a:endParaRPr lang="es-CO" dirty="0"/>
          </a:p>
        </p:txBody>
      </p:sp>
      <p:pic>
        <p:nvPicPr>
          <p:cNvPr id="8194" name="Picture 2" descr="http://t3.gstatic.com/images?q=tbn:ANd9GcRXk3rVUC1Z_FYNBHiKKfivNDggsNaQ3DwPoX4PTZZ6El7VFLqg4g"/>
          <p:cNvPicPr>
            <a:picLocks noChangeAspect="1" noChangeArrowheads="1"/>
          </p:cNvPicPr>
          <p:nvPr/>
        </p:nvPicPr>
        <p:blipFill>
          <a:blip r:embed="rId2" cstate="print"/>
          <a:srcRect/>
          <a:stretch>
            <a:fillRect/>
          </a:stretch>
        </p:blipFill>
        <p:spPr bwMode="auto">
          <a:xfrm>
            <a:off x="5724128" y="908720"/>
            <a:ext cx="3240360" cy="4104456"/>
          </a:xfrm>
          <a:prstGeom prst="rect">
            <a:avLst/>
          </a:prstGeom>
          <a:noFill/>
        </p:spPr>
      </p:pic>
    </p:spTree>
    <p:extLst>
      <p:ext uri="{BB962C8B-B14F-4D97-AF65-F5344CB8AC3E}">
        <p14:creationId xmlns:p14="http://schemas.microsoft.com/office/powerpoint/2010/main" val="333011867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CO" dirty="0" smtClean="0">
                <a:latin typeface="Algerian" pitchFamily="82" charset="0"/>
              </a:rPr>
              <a:t>Periodo del CUARTO sello</a:t>
            </a:r>
            <a:endParaRPr lang="es-CO" dirty="0"/>
          </a:p>
        </p:txBody>
      </p:sp>
      <p:sp>
        <p:nvSpPr>
          <p:cNvPr id="4" name="3 Menos"/>
          <p:cNvSpPr/>
          <p:nvPr/>
        </p:nvSpPr>
        <p:spPr>
          <a:xfrm>
            <a:off x="-972616" y="3356992"/>
            <a:ext cx="11017224" cy="91440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5" name="4 Menos"/>
          <p:cNvSpPr/>
          <p:nvPr/>
        </p:nvSpPr>
        <p:spPr>
          <a:xfrm rot="16200000">
            <a:off x="-288540" y="2888940"/>
            <a:ext cx="1296144" cy="1080120"/>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6" name="5 Menos"/>
          <p:cNvSpPr/>
          <p:nvPr/>
        </p:nvSpPr>
        <p:spPr>
          <a:xfrm rot="16200000">
            <a:off x="7997552" y="2930624"/>
            <a:ext cx="1296144" cy="996752"/>
          </a:xfrm>
          <a:prstGeom prst="mathMinus">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7" name="6 Rectángulo"/>
          <p:cNvSpPr/>
          <p:nvPr/>
        </p:nvSpPr>
        <p:spPr>
          <a:xfrm>
            <a:off x="539552" y="3212976"/>
            <a:ext cx="7992888" cy="584775"/>
          </a:xfrm>
          <a:prstGeom prst="rect">
            <a:avLst/>
          </a:prstGeom>
        </p:spPr>
        <p:txBody>
          <a:bodyPr wrap="square">
            <a:spAutoFit/>
          </a:bodyPr>
          <a:lstStyle/>
          <a:p>
            <a:r>
              <a:rPr lang="es-CO" sz="3200" dirty="0">
                <a:solidFill>
                  <a:prstClr val="black"/>
                </a:solidFill>
              </a:rPr>
              <a:t>Año 538                        al                        1798 d.C.                                                               </a:t>
            </a:r>
            <a:endParaRPr lang="es-CO" sz="3200" dirty="0">
              <a:solidFill>
                <a:prstClr val="black"/>
              </a:solidFill>
            </a:endParaRPr>
          </a:p>
        </p:txBody>
      </p:sp>
      <p:sp>
        <p:nvSpPr>
          <p:cNvPr id="8" name="7 Rectángulo"/>
          <p:cNvSpPr/>
          <p:nvPr/>
        </p:nvSpPr>
        <p:spPr>
          <a:xfrm>
            <a:off x="2195736" y="4005064"/>
            <a:ext cx="4464496" cy="707886"/>
          </a:xfrm>
          <a:prstGeom prst="rect">
            <a:avLst/>
          </a:prstGeom>
        </p:spPr>
        <p:txBody>
          <a:bodyPr wrap="square">
            <a:spAutoFit/>
          </a:bodyPr>
          <a:lstStyle/>
          <a:p>
            <a:pPr algn="ctr"/>
            <a:r>
              <a:rPr lang="es-CO" sz="4000" b="1" dirty="0">
                <a:solidFill>
                  <a:srgbClr val="FF0000"/>
                </a:solidFill>
                <a:latin typeface="Agency FB" pitchFamily="34" charset="0"/>
              </a:rPr>
              <a:t>Oscurantismo medieval</a:t>
            </a:r>
            <a:endParaRPr lang="es-CO" sz="4000" b="1" dirty="0">
              <a:solidFill>
                <a:srgbClr val="FF0000"/>
              </a:solidFill>
              <a:latin typeface="Agency FB" pitchFamily="34" charset="0"/>
            </a:endParaRPr>
          </a:p>
        </p:txBody>
      </p:sp>
      <p:sp>
        <p:nvSpPr>
          <p:cNvPr id="9" name="8 Rectángulo"/>
          <p:cNvSpPr/>
          <p:nvPr/>
        </p:nvSpPr>
        <p:spPr>
          <a:xfrm>
            <a:off x="539552" y="4653135"/>
            <a:ext cx="8280920" cy="2062103"/>
          </a:xfrm>
          <a:prstGeom prst="rect">
            <a:avLst/>
          </a:prstGeom>
          <a:solidFill>
            <a:srgbClr val="FFC000"/>
          </a:solidFill>
        </p:spPr>
        <p:txBody>
          <a:bodyPr wrap="square">
            <a:spAutoFit/>
          </a:bodyPr>
          <a:lstStyle/>
          <a:p>
            <a:pPr algn="ctr"/>
            <a:r>
              <a:rPr lang="es-CO" sz="3200" dirty="0">
                <a:solidFill>
                  <a:prstClr val="black"/>
                </a:solidFill>
              </a:rPr>
              <a:t>Abarca desde la caída del Imperio Romano (siglo V y la conquista de Constantinopla siglo XV asta 1798 que duró la supremacía papal en la que el papa recibió la “herida mortal”</a:t>
            </a:r>
            <a:r>
              <a:rPr lang="es-CO" sz="3200" dirty="0">
                <a:solidFill>
                  <a:srgbClr val="FF0000"/>
                </a:solidFill>
              </a:rPr>
              <a:t> Apoc.13:3</a:t>
            </a:r>
            <a:r>
              <a:rPr lang="es-CO" sz="3200" dirty="0">
                <a:solidFill>
                  <a:prstClr val="black"/>
                </a:solidFill>
              </a:rPr>
              <a:t>). </a:t>
            </a:r>
            <a:endParaRPr lang="es-CO" sz="3200" dirty="0">
              <a:solidFill>
                <a:prstClr val="black"/>
              </a:solidFill>
            </a:endParaRPr>
          </a:p>
        </p:txBody>
      </p:sp>
    </p:spTree>
    <p:extLst>
      <p:ext uri="{BB962C8B-B14F-4D97-AF65-F5344CB8AC3E}">
        <p14:creationId xmlns:p14="http://schemas.microsoft.com/office/powerpoint/2010/main" val="56795603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080120"/>
          </a:xfrm>
        </p:spPr>
        <p:txBody>
          <a:bodyPr>
            <a:normAutofit/>
          </a:bodyPr>
          <a:lstStyle/>
          <a:p>
            <a:pPr>
              <a:buNone/>
            </a:pPr>
            <a:r>
              <a:rPr lang="es-CO" b="1" dirty="0" smtClean="0"/>
              <a:t>       Caballo Amarillo. </a:t>
            </a:r>
            <a:r>
              <a:rPr lang="es-CO" dirty="0" smtClean="0"/>
              <a:t> Gr jlōrós, “</a:t>
            </a:r>
            <a:r>
              <a:rPr lang="es-CO" u="sng" dirty="0" smtClean="0"/>
              <a:t>verde claro</a:t>
            </a:r>
            <a:r>
              <a:rPr lang="es-CO" dirty="0" smtClean="0"/>
              <a:t>”, “</a:t>
            </a:r>
            <a:r>
              <a:rPr lang="es-CO" u="sng" dirty="0" smtClean="0"/>
              <a:t>pálido</a:t>
            </a:r>
            <a:r>
              <a:rPr lang="es-CO" dirty="0" smtClean="0"/>
              <a:t>”; el </a:t>
            </a:r>
            <a:r>
              <a:rPr lang="es-CO" dirty="0" smtClean="0">
                <a:solidFill>
                  <a:srgbClr val="0070C0"/>
                </a:solidFill>
              </a:rPr>
              <a:t>color del temor y de la muerte</a:t>
            </a:r>
            <a:r>
              <a:rPr lang="es-CO" dirty="0" smtClean="0"/>
              <a:t>. </a:t>
            </a:r>
          </a:p>
        </p:txBody>
      </p:sp>
      <p:pic>
        <p:nvPicPr>
          <p:cNvPr id="4" name="Picture 2" descr="http://t3.gstatic.com/images?q=tbn:ANd9GcRXk3rVUC1Z_FYNBHiKKfivNDggsNaQ3DwPoX4PTZZ6El7VFLqg4g"/>
          <p:cNvPicPr>
            <a:picLocks noChangeAspect="1" noChangeArrowheads="1"/>
          </p:cNvPicPr>
          <p:nvPr/>
        </p:nvPicPr>
        <p:blipFill>
          <a:blip r:embed="rId2" cstate="print"/>
          <a:srcRect/>
          <a:stretch>
            <a:fillRect/>
          </a:stretch>
        </p:blipFill>
        <p:spPr bwMode="auto">
          <a:xfrm>
            <a:off x="6588224" y="1628800"/>
            <a:ext cx="2304256" cy="2376264"/>
          </a:xfrm>
          <a:prstGeom prst="rect">
            <a:avLst/>
          </a:prstGeom>
          <a:noFill/>
        </p:spPr>
      </p:pic>
      <p:sp>
        <p:nvSpPr>
          <p:cNvPr id="5" name="4 Rectángulo"/>
          <p:cNvSpPr/>
          <p:nvPr/>
        </p:nvSpPr>
        <p:spPr>
          <a:xfrm>
            <a:off x="683568" y="1988840"/>
            <a:ext cx="6048672" cy="2339102"/>
          </a:xfrm>
          <a:prstGeom prst="rect">
            <a:avLst/>
          </a:prstGeom>
        </p:spPr>
        <p:txBody>
          <a:bodyPr wrap="square">
            <a:spAutoFit/>
          </a:bodyPr>
          <a:lstStyle/>
          <a:p>
            <a:pPr algn="ctr"/>
            <a:r>
              <a:rPr lang="es-CO" sz="3200" dirty="0">
                <a:solidFill>
                  <a:prstClr val="black"/>
                </a:solidFill>
              </a:rPr>
              <a:t>Con el caballo pálido los tiempos de la aflicción llegaron a una espantosa culminación, porque terminó la persecución</a:t>
            </a:r>
          </a:p>
          <a:p>
            <a:r>
              <a:rPr lang="es-CO" dirty="0">
                <a:solidFill>
                  <a:prstClr val="black"/>
                </a:solidFill>
              </a:rPr>
              <a:t>  </a:t>
            </a:r>
          </a:p>
        </p:txBody>
      </p:sp>
      <p:sp>
        <p:nvSpPr>
          <p:cNvPr id="6" name="5 Rectángulo"/>
          <p:cNvSpPr/>
          <p:nvPr/>
        </p:nvSpPr>
        <p:spPr>
          <a:xfrm>
            <a:off x="3563888" y="4293096"/>
            <a:ext cx="5580112" cy="2308324"/>
          </a:xfrm>
          <a:prstGeom prst="rect">
            <a:avLst/>
          </a:prstGeom>
        </p:spPr>
        <p:txBody>
          <a:bodyPr wrap="square">
            <a:spAutoFit/>
          </a:bodyPr>
          <a:lstStyle/>
          <a:p>
            <a:pPr algn="ctr"/>
            <a:r>
              <a:rPr lang="es-CO" sz="2800" dirty="0">
                <a:solidFill>
                  <a:prstClr val="black"/>
                </a:solidFill>
              </a:rPr>
              <a:t> </a:t>
            </a:r>
            <a:r>
              <a:rPr lang="es-CO" sz="3600" dirty="0">
                <a:solidFill>
                  <a:prstClr val="black"/>
                </a:solidFill>
              </a:rPr>
              <a:t>El </a:t>
            </a:r>
            <a:r>
              <a:rPr lang="es-CO" sz="3600" b="1" u="sng" dirty="0">
                <a:solidFill>
                  <a:prstClr val="black"/>
                </a:solidFill>
              </a:rPr>
              <a:t>Hades </a:t>
            </a:r>
            <a:r>
              <a:rPr lang="es-CO" sz="3600" dirty="0">
                <a:solidFill>
                  <a:prstClr val="black"/>
                </a:solidFill>
              </a:rPr>
              <a:t>le seguía.  Gr. hád’s, “</a:t>
            </a:r>
            <a:r>
              <a:rPr lang="es-CO" sz="3600" dirty="0">
                <a:solidFill>
                  <a:srgbClr val="0070C0"/>
                </a:solidFill>
              </a:rPr>
              <a:t>la morada de los muertos</a:t>
            </a:r>
            <a:r>
              <a:rPr lang="es-CO" sz="3600" dirty="0">
                <a:solidFill>
                  <a:prstClr val="black"/>
                </a:solidFill>
              </a:rPr>
              <a:t>” -tanto de los justos como de los impíos-. </a:t>
            </a:r>
          </a:p>
        </p:txBody>
      </p:sp>
      <p:pic>
        <p:nvPicPr>
          <p:cNvPr id="11266" name="Picture 2" descr="http://t1.gstatic.com/images?q=tbn:ANd9GcTAjWmXFR4BkL0-q_ppMhxl5shJayM8HkQHd7wNJ7HqMqSj3drv"/>
          <p:cNvPicPr>
            <a:picLocks noChangeAspect="1" noChangeArrowheads="1"/>
          </p:cNvPicPr>
          <p:nvPr/>
        </p:nvPicPr>
        <p:blipFill>
          <a:blip r:embed="rId3" cstate="print"/>
          <a:srcRect/>
          <a:stretch>
            <a:fillRect/>
          </a:stretch>
        </p:blipFill>
        <p:spPr bwMode="auto">
          <a:xfrm>
            <a:off x="395536" y="4221088"/>
            <a:ext cx="3024336" cy="2304256"/>
          </a:xfrm>
          <a:prstGeom prst="rect">
            <a:avLst/>
          </a:prstGeom>
          <a:noFill/>
        </p:spPr>
      </p:pic>
    </p:spTree>
    <p:extLst>
      <p:ext uri="{BB962C8B-B14F-4D97-AF65-F5344CB8AC3E}">
        <p14:creationId xmlns:p14="http://schemas.microsoft.com/office/powerpoint/2010/main" val="2915556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to="" calcmode="lin" valueType="num">
                                      <p:cBhvr>
                                        <p:cTn id="7" dur="1" fill="hold"/>
                                        <p:tgtEl>
                                          <p:spTgt spid="5"/>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11266"/>
                                        </p:tgtEl>
                                        <p:attrNameLst>
                                          <p:attrName>style.visibility</p:attrName>
                                        </p:attrNameLst>
                                      </p:cBhvr>
                                      <p:to>
                                        <p:strVal val="visible"/>
                                      </p:to>
                                    </p:set>
                                    <p:animEffect transition="in" filter="fade">
                                      <p:cBhvr>
                                        <p:cTn id="12" dur="100"/>
                                        <p:tgtEl>
                                          <p:spTgt spid="11266"/>
                                        </p:tgtEl>
                                      </p:cBhvr>
                                    </p:animEffect>
                                    <p:anim calcmode="lin" valueType="num">
                                      <p:cBhvr>
                                        <p:cTn id="13" dur="400" fill="hold"/>
                                        <p:tgtEl>
                                          <p:spTgt spid="11266"/>
                                        </p:tgtEl>
                                        <p:attrNameLst>
                                          <p:attrName>ppt_x</p:attrName>
                                        </p:attrNameLst>
                                      </p:cBhvr>
                                      <p:tavLst>
                                        <p:tav tm="0">
                                          <p:val>
                                            <p:strVal val="#ppt_x"/>
                                          </p:val>
                                        </p:tav>
                                        <p:tav tm="100000">
                                          <p:val>
                                            <p:strVal val="#ppt_x"/>
                                          </p:val>
                                        </p:tav>
                                      </p:tavLst>
                                    </p:anim>
                                    <p:anim calcmode="lin" valueType="num">
                                      <p:cBhvr>
                                        <p:cTn id="14" dur="400" fill="hold"/>
                                        <p:tgtEl>
                                          <p:spTgt spid="1126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1126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1126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anim calcmode="lin" valueType="num">
                                      <p:cBhvr>
                                        <p:cTn id="22" dur="400" fill="hold"/>
                                        <p:tgtEl>
                                          <p:spTgt spid="6"/>
                                        </p:tgtEl>
                                        <p:attrNameLst>
                                          <p:attrName>ppt_x</p:attrName>
                                        </p:attrNameLst>
                                      </p:cBhvr>
                                      <p:tavLst>
                                        <p:tav tm="0">
                                          <p:val>
                                            <p:strVal val="#ppt_x"/>
                                          </p:val>
                                        </p:tav>
                                        <p:tav tm="100000">
                                          <p:val>
                                            <p:strVal val="#ppt_x"/>
                                          </p:val>
                                        </p:tav>
                                      </p:tavLst>
                                    </p:anim>
                                    <p:anim calcmode="lin" valueType="num">
                                      <p:cBhvr>
                                        <p:cTn id="23" dur="400" fill="hold"/>
                                        <p:tgtEl>
                                          <p:spTgt spid="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76672"/>
            <a:ext cx="5328592" cy="5976664"/>
          </a:xfrm>
        </p:spPr>
        <p:txBody>
          <a:bodyPr/>
          <a:lstStyle/>
          <a:p>
            <a:pPr algn="ctr">
              <a:buNone/>
            </a:pPr>
            <a:r>
              <a:rPr lang="es-CO" dirty="0" smtClean="0"/>
              <a:t>    Note que el texto dice: </a:t>
            </a:r>
            <a:r>
              <a:rPr lang="es-CO" dirty="0" smtClean="0">
                <a:solidFill>
                  <a:srgbClr val="0070C0"/>
                </a:solidFill>
              </a:rPr>
              <a:t>un caballo amarillo, y </a:t>
            </a:r>
            <a:r>
              <a:rPr lang="es-CO" u="sng" dirty="0" smtClean="0">
                <a:solidFill>
                  <a:srgbClr val="0070C0"/>
                </a:solidFill>
              </a:rPr>
              <a:t>el que lo montaba tenía por nombre Muerte, y el Hades</a:t>
            </a:r>
            <a:r>
              <a:rPr lang="es-CO" dirty="0" smtClean="0">
                <a:solidFill>
                  <a:srgbClr val="0070C0"/>
                </a:solidFill>
              </a:rPr>
              <a:t> </a:t>
            </a:r>
            <a:r>
              <a:rPr lang="es-CO" dirty="0" smtClean="0">
                <a:solidFill>
                  <a:srgbClr val="002060"/>
                </a:solidFill>
              </a:rPr>
              <a:t>–o sea el sepulcro-</a:t>
            </a:r>
            <a:r>
              <a:rPr lang="es-CO" dirty="0" smtClean="0">
                <a:solidFill>
                  <a:srgbClr val="0070C0"/>
                </a:solidFill>
              </a:rPr>
              <a:t> </a:t>
            </a:r>
            <a:r>
              <a:rPr lang="es-CO" u="sng" dirty="0" smtClean="0">
                <a:solidFill>
                  <a:srgbClr val="0070C0"/>
                </a:solidFill>
              </a:rPr>
              <a:t>le seguía.</a:t>
            </a:r>
          </a:p>
          <a:p>
            <a:pPr algn="ctr">
              <a:buNone/>
            </a:pPr>
            <a:endParaRPr lang="es-CO" u="sng" dirty="0" smtClean="0">
              <a:solidFill>
                <a:srgbClr val="0070C0"/>
              </a:solidFill>
            </a:endParaRPr>
          </a:p>
          <a:p>
            <a:pPr algn="ctr">
              <a:buNone/>
            </a:pPr>
            <a:r>
              <a:rPr lang="es-CO" dirty="0" smtClean="0">
                <a:solidFill>
                  <a:srgbClr val="0070C0"/>
                </a:solidFill>
              </a:rPr>
              <a:t>    </a:t>
            </a:r>
            <a:r>
              <a:rPr lang="es-CO" dirty="0" smtClean="0"/>
              <a:t> La muerte y el Hades son personificados y representados: </a:t>
            </a:r>
            <a:r>
              <a:rPr lang="es-CO" dirty="0" smtClean="0">
                <a:solidFill>
                  <a:srgbClr val="0070C0"/>
                </a:solidFill>
              </a:rPr>
              <a:t>la una, jineteando el caballo; el otro, siguiéndola. </a:t>
            </a:r>
          </a:p>
          <a:p>
            <a:endParaRPr lang="es-CO" dirty="0"/>
          </a:p>
        </p:txBody>
      </p:sp>
      <p:pic>
        <p:nvPicPr>
          <p:cNvPr id="1026" name="Picture 2" descr="http://t1.gstatic.com/images?q=tbn:ANd9GcSVKsg8ojhY3Au22dPF3uC2OPG9bZzsgokzmC_pkviXuewpTRQF"/>
          <p:cNvPicPr>
            <a:picLocks noChangeAspect="1" noChangeArrowheads="1"/>
          </p:cNvPicPr>
          <p:nvPr/>
        </p:nvPicPr>
        <p:blipFill>
          <a:blip r:embed="rId2" cstate="print"/>
          <a:srcRect/>
          <a:stretch>
            <a:fillRect/>
          </a:stretch>
        </p:blipFill>
        <p:spPr bwMode="auto">
          <a:xfrm>
            <a:off x="5940152" y="260648"/>
            <a:ext cx="2880320" cy="2932931"/>
          </a:xfrm>
          <a:prstGeom prst="rect">
            <a:avLst/>
          </a:prstGeom>
          <a:noFill/>
        </p:spPr>
      </p:pic>
      <p:sp>
        <p:nvSpPr>
          <p:cNvPr id="1028" name="AutoShape 4" descr="data:image/jpeg;base64,/9j/4AAQSkZJRgABAQAAAQABAAD/2wCEAAkGBhQSEBUUExQWExUWGBkaFRgYFx0bGxwfFx4aGBwcHxsYHCgeFxwjHBUUIC8gJCcqLSwsFx4xNTAqNSYsLCkBCQoKDgwOGg8PGiwfHxwsLCwsLCwsLCwvKSksLCwsLCksLCkpLCksKSwsKSwsKSkpLCosLCkpLCkpLCwpKSksLP/AABEIAF8AfwMBIgACEQEDEQH/xAAbAAACAgMBAAAAAAAAAAAAAAAEBQMGAQIHAP/EAEEQAAIBAgMEBgYHBgYDAAAAAAECEQADBBIhBTFBYRMiUXGBoQYHMpGxwRQjQlKC0fAzQ3KSorIVU2LS4fEkRML/xAAYAQADAQEAAAAAAAAAAAAAAAAAAQIDBP/EACIRAAMAAQMEAwEAAAAAAAAAAAABEQIDEjETIUFRMnGxYf/aAAwDAQACEQMRAD8A7Q148NRyM1qt41wTZPphdtMrWmKdo4N3g6CrFh/W7iFMXLaXNdCNDHDjE0VE7jrwaszXKML63bsZWRC06HLEdsgMfKasQ9Z1kIrEAmVDAHdJgkAjgNaVHSy7X2t0ABiZnjG6P+aYW3BAI3ETXL/WN6Y2XtqLLK7K0AhtCDx0+dPcB6yMImGtl3lgozAakHx3+FOjLrXpqnP60sGFBBuGTEBdR51Xtqetp+mmxbHRqp0f7RJGpy+zEHSaVA6lXprm9j1vadfDHvR9P6hUy+uC0f8A17n860wOhVDfxaoVDNlzGF5nsqhH1u25joG5fWD/AG0Dtf1lWbjWj0bqUYlgcpHLWdfEUCp1CtWBqj2vW5hi8Nbuqv3iAST2QporEetHCgAqtxz2ZQseLH4UBUWzXtrZV5muNek/rCu4tOjA6JQ+YZWMmN2bhHLlSfFemuNY64m9+Ehf7RQFK2LWZcs7ufzqGzbIOuv4hTr/AA26A0WC0jUZfga0TZl6QThn03jge/jWdFPIEZmQQCdBJ099Etse+slgYYQJIHjrvo7/AAy7lgYWNZnWfOhruCxkjJh7nORv8Zmih9iq8GCgkn/qp21XfHf+tDXtsrdtx0tro824Hz41Ps/B38RbBS1mAJGgiPz4a1PkZvgsE5iMpB1HWXh41MmDfpMjSATqd/b4GpcZsXGNbCrh0kfbAAbTtO4nwojAdJKq6hCF1KmTppuj4VUo+DXAbO+qhi+Z4gAaCN06azPbpUF3BEAaaEDiBqd+hPKsXr+ODtkumFYBPq09mdTu4QKY4tIBBti6WWAxbKV36gDfT2tDc9Ch8MwMQTH3RP8AbQ109aCY76c28DcyQLF1h9llbTXjviku08wuQyPMgage4jjRSAm2qiD7R8v+6ixOJJHZ401tYRTkPQXhA1I1X3RpWbuAWTFq5GmhRp98fKnQgksOZjjUtxiBrP67qetssZR/418QNWE/CkpwpzHLmidM+nx0mkxFmubG2hrOIETqMgEye7SoDg74utbuY7IyrJAYT7yoHnQKDEkyBiiTxAYfKBUG2tj3rgDXCwYCOsyhiO4db31HWXpjrHLbLuDKPprtnMBgw0y6wp3a7taHfZylwn02/JMDr6SN41GnwpfgcAAoDK0jedH8oBHvNGJZCzHRtPBhH94jzqev/BUXbY2Uj2k+vDXFmS5LE9kdnOhLGBe0MvTqAY9l43aa61YXskiLlvMh3wseIdNFPOdaGwli1bzZHuNO6VtwPj5Uuqh09hhaS2frWY5gTF06DlrrQ2Px63S1hSzt0kqRrlXKN7b/AGuFFXnLHXrGAAANfIVYQFtWEORC5XrNEMG4acfGtNPU3DTKVe2JezZgzBRqRm7uffUuzMXFlirQ7XVgySwSesZ4COFWIXVtAhkW4xEuWYjL/pAB1OoNIcFhAgVd26T3+dGpq7RNpD+xZGTMMQ8a/vhrxG/dVK2zbvLeJ67Bj1STqR28++n97BuwgPhlUaZoIaO32ZNRLs6zEHPebfI6izyChnPiRUdRPkKNNmWLwtWz0roGaAGAJ0E0xOGvhmX6QCw1Ksi7u2VFJ3tpAmy6gezNwqBH8QFQ2sS6mVuFT2hpPkDNV1ULcM+nxOcqGtEbpK+0eOgIKiCPOpsTjcTa1Y4Y95cH+XhSHE4+6qtN14brGRqeesGDFVHaG0HdySZbmf0fOqWd4HS43AAxGYtBI0YEGPw615I/1eGT/bWPqpgNdf8AgtKg/rYke6vDHWJyi2zsfvX/AJW1GvjXHtbINrjRxbxj5CtBfj7Ud4X86juaN7CLyhiR4ua8MS0xMDlA+AqOw6FbNt57oUF1zTLKm73MBHM1bcJ6OWcnWzX5+0xXyKa+dUYuOJJ7yfmabejuxmvsHBNuzOrLILRwUDeO1q102rEhplpt7HtWzKWWnUSjdYfzndWrqWIDrfuAEEKy2QNOYam6BVEKN3EmT76Vek+JjCXGUlWgAFTB1aPka6uyRonCS9sOzdHXtQTqYbX3jeaRbf2Lh7FuS5ttwDS2c9kTVbs4tyvWuXG73P50XY2vfQQt1wvYTmHuaZrny1MX4M9yILag6yB+H/istHEz3lvyos7WB/aYezc5gNab3oY8qyLmFf8Az7Hit1fMBqyl4f6IDW0BuyjwI/8AmtWucx5/lRw2ejGLeItOTwbNab+rSs3thX1/dMw7Uh/7T8qe1+hAx2ncy5TkuKo3OgaB2SySBymlWOv22OuHsz2hGHkGFWTA7cXDobbWYk9YksjGe8eFZfG4V94vpPYQw+IrbFr2BUbOGxOJ9kO8cMvV/m9kU0T0PdOtevWbPIjMw91TYrb1+59qB2LoPz86BG/Wk9TFcdx0d2MXYsiA13FdnSEC34KRu99KsRjFzMxAQGTA3Du5UPcxAX8qsWydhrbIvYodbfbsxMdjOO3sXhv5VKT1XASoPsrYWcLdxAhD+zt/aucyPsrVoxN3IRBGYAQo9lR2ADfQY2l1i0FnOmdju5AdlRhcxknXjXTjisVEXCW7j3giZoDbt9jgWJ43VX3AmtnuAtvob0mMYGyPvXHY+Aj50Z/Fiy4Edj2RTXZH0eGF7MpMZHALKvNlBkilNkdUVuGiuFdnTNBu2MBirCZ0W3ctHddsoHUd+aWU99JLe3ro3s2h3gxPyp5s3a92w2a05QneN4PeDoaYYl8Ji1+tX6Nd++om2T2sukeXjW+LxyNKIcNtS1c6rGGP2lEjxQ7hzX3Gjcj2hKMVH3rbHL5ez3EA0Dtb0Rv4ZQSouWz+9t6rB4niviIpfs7ab2TKkwTGhLA/xA6HuNN6QoWm16T4hRDOLo+7dQOPzFZXa+Gf9rg1B7bTFfKRS36ZZfeRZY9k9GfCSbfmO6tcRYZIzCJ9kyCG5hho1Rclz3EL1u686yCzsqIC7sYVQJJJ5VBs+w966LVoBnYgCSB5mrvg8FbwaFbfXvMIe4dO8L91NDzMawKrDSv0CVI9l7ETCDpLpR8TvXWUt/w9rDXr+7tMV1ixLE5id5/W4VhrhJk6niTvra2s611JJdkWja0IFS3LsDTfUca1oyy3drQMjdTwE1H6ZPGHwy8rhPkP0KKVSRHOfdQfpxvsif3ZMR2sajU+LJy4E1ncNakjtqJDurbLNcLREJ0IrJAqBLR7alpwYZs7bV7Dn6t4HFTqp8OHhR97D4LHDKZwd5uKx0bH+HQHwynvpExrQ1eGbxA9tj0LxWEMgBk/zBqvjpKe6l+A21cskg3AZ3qVDKfwmVJ5kTVj2V6VXsPoGzpuyMSRHLiPhypiuAwW0CcqGxdGrBVBB55SQviCDyNdC25cDqP/2Q=="/>
          <p:cNvSpPr>
            <a:spLocks noChangeAspect="1" noChangeArrowheads="1"/>
          </p:cNvSpPr>
          <p:nvPr/>
        </p:nvSpPr>
        <p:spPr bwMode="auto">
          <a:xfrm>
            <a:off x="63500" y="-433388"/>
            <a:ext cx="1209675" cy="904876"/>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1030" name="Picture 6" descr="http://www.deturismoporantioquia.com/images/imagenesMUNICIPIOS/carolinadelprincipe/PAUTA%20PROMOCION%20TURISTICA/sementerio2.jpg"/>
          <p:cNvPicPr>
            <a:picLocks noChangeAspect="1" noChangeArrowheads="1"/>
          </p:cNvPicPr>
          <p:nvPr/>
        </p:nvPicPr>
        <p:blipFill>
          <a:blip r:embed="rId3" cstate="print"/>
          <a:srcRect/>
          <a:stretch>
            <a:fillRect/>
          </a:stretch>
        </p:blipFill>
        <p:spPr bwMode="auto">
          <a:xfrm>
            <a:off x="6084168" y="3645024"/>
            <a:ext cx="2736304" cy="2736304"/>
          </a:xfrm>
          <a:prstGeom prst="rect">
            <a:avLst/>
          </a:prstGeom>
          <a:noFill/>
        </p:spPr>
      </p:pic>
    </p:spTree>
    <p:extLst>
      <p:ext uri="{BB962C8B-B14F-4D97-AF65-F5344CB8AC3E}">
        <p14:creationId xmlns:p14="http://schemas.microsoft.com/office/powerpoint/2010/main" val="11730134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30"/>
                                        </p:tgtEl>
                                        <p:attrNameLst>
                                          <p:attrName>style.visibility</p:attrName>
                                        </p:attrNameLst>
                                      </p:cBhvr>
                                      <p:to>
                                        <p:strVal val="visible"/>
                                      </p:to>
                                    </p:set>
                                    <p:anim to="" calcmode="lin" valueType="num">
                                      <p:cBhvr>
                                        <p:cTn id="7" dur="1" fill="hold"/>
                                        <p:tgtEl>
                                          <p:spTgt spid="103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100"/>
                                        <p:tgtEl>
                                          <p:spTgt spid="3">
                                            <p:txEl>
                                              <p:pRg st="2" end="2"/>
                                            </p:txEl>
                                          </p:spTgt>
                                        </p:tgtEl>
                                      </p:cBhvr>
                                    </p:animEffect>
                                    <p:anim calcmode="lin" valueType="num">
                                      <p:cBhvr>
                                        <p:cTn id="13"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4"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1368152"/>
          </a:xfrm>
        </p:spPr>
        <p:txBody>
          <a:bodyPr>
            <a:normAutofit/>
          </a:bodyPr>
          <a:lstStyle/>
          <a:p>
            <a:pPr algn="ctr">
              <a:buNone/>
            </a:pPr>
            <a:r>
              <a:rPr lang="es-CO" dirty="0" smtClean="0"/>
              <a:t>        “</a:t>
            </a:r>
            <a:r>
              <a:rPr lang="es-CO" sz="3600" b="1" u="sng" dirty="0" smtClean="0"/>
              <a:t>Y le fue dado poder sobre</a:t>
            </a:r>
            <a:r>
              <a:rPr lang="es-CO" sz="3300" u="sng" dirty="0" smtClean="0"/>
              <a:t> </a:t>
            </a:r>
            <a:r>
              <a:rPr lang="es-CO" sz="3600" u="sng" dirty="0" smtClean="0"/>
              <a:t> </a:t>
            </a:r>
            <a:r>
              <a:rPr lang="es-CO" sz="3600" b="1" u="sng" dirty="0" smtClean="0"/>
              <a:t>La cuarta parte de la tierra”</a:t>
            </a:r>
            <a:endParaRPr lang="es-CO" b="1" dirty="0" smtClean="0"/>
          </a:p>
        </p:txBody>
      </p:sp>
      <p:sp>
        <p:nvSpPr>
          <p:cNvPr id="4" name="3 Rectángulo"/>
          <p:cNvSpPr/>
          <p:nvPr/>
        </p:nvSpPr>
        <p:spPr>
          <a:xfrm>
            <a:off x="395536" y="2060848"/>
            <a:ext cx="3888432" cy="4524315"/>
          </a:xfrm>
          <a:prstGeom prst="rect">
            <a:avLst/>
          </a:prstGeom>
        </p:spPr>
        <p:txBody>
          <a:bodyPr wrap="square">
            <a:spAutoFit/>
          </a:bodyPr>
          <a:lstStyle/>
          <a:p>
            <a:pPr algn="ctr"/>
            <a:r>
              <a:rPr lang="es-CO" sz="3600" dirty="0">
                <a:solidFill>
                  <a:srgbClr val="0070C0"/>
                </a:solidFill>
              </a:rPr>
              <a:t>Lo que quiere decir que la sexta parte de la tierra no fue afectada. O sea que fue afectada una vasta extensión de la tierra por la mortandad. </a:t>
            </a:r>
            <a:r>
              <a:rPr lang="es-CO" sz="3600" dirty="0">
                <a:solidFill>
                  <a:prstClr val="black"/>
                </a:solidFill>
              </a:rPr>
              <a:t>   </a:t>
            </a:r>
            <a:endParaRPr lang="es-CO" sz="3600" dirty="0">
              <a:solidFill>
                <a:prstClr val="black"/>
              </a:solidFill>
            </a:endParaRPr>
          </a:p>
        </p:txBody>
      </p:sp>
      <p:pic>
        <p:nvPicPr>
          <p:cNvPr id="2050" name="Picture 2" descr="http://t3.gstatic.com/images?q=tbn:ANd9GcRFNaISznxFfFVCM0ucKs34REM3tI8EIU6KO3kqVU7QoBWT-gk3"/>
          <p:cNvPicPr>
            <a:picLocks noChangeAspect="1" noChangeArrowheads="1"/>
          </p:cNvPicPr>
          <p:nvPr/>
        </p:nvPicPr>
        <p:blipFill>
          <a:blip r:embed="rId2" cstate="print"/>
          <a:srcRect/>
          <a:stretch>
            <a:fillRect/>
          </a:stretch>
        </p:blipFill>
        <p:spPr bwMode="auto">
          <a:xfrm>
            <a:off x="7164288" y="1268760"/>
            <a:ext cx="1979712" cy="1857376"/>
          </a:xfrm>
          <a:prstGeom prst="rect">
            <a:avLst/>
          </a:prstGeom>
          <a:noFill/>
        </p:spPr>
      </p:pic>
      <p:pic>
        <p:nvPicPr>
          <p:cNvPr id="2052" name="Picture 4" descr="http://t0.gstatic.com/images?q=tbn:ANd9GcS-96sJI6wZjpZP0sq9x7iG2UWK1Zjtjancgp4VQ3VZMoKmUox3Ew"/>
          <p:cNvPicPr>
            <a:picLocks noChangeAspect="1" noChangeArrowheads="1"/>
          </p:cNvPicPr>
          <p:nvPr/>
        </p:nvPicPr>
        <p:blipFill>
          <a:blip r:embed="rId3" cstate="print"/>
          <a:srcRect/>
          <a:stretch>
            <a:fillRect/>
          </a:stretch>
        </p:blipFill>
        <p:spPr bwMode="auto">
          <a:xfrm>
            <a:off x="7164288" y="3284984"/>
            <a:ext cx="1979712" cy="1714500"/>
          </a:xfrm>
          <a:prstGeom prst="rect">
            <a:avLst/>
          </a:prstGeom>
          <a:noFill/>
        </p:spPr>
      </p:pic>
      <p:pic>
        <p:nvPicPr>
          <p:cNvPr id="2054" name="Picture 6" descr="http://t3.gstatic.com/images?q=tbn:ANd9GcQdsbwHhMJBr_vzfUGDd_wR9Nr3XtltqnWjHGDbotKfGNHIz-Zu"/>
          <p:cNvPicPr>
            <a:picLocks noChangeAspect="1" noChangeArrowheads="1"/>
          </p:cNvPicPr>
          <p:nvPr/>
        </p:nvPicPr>
        <p:blipFill>
          <a:blip r:embed="rId4" cstate="print"/>
          <a:srcRect/>
          <a:stretch>
            <a:fillRect/>
          </a:stretch>
        </p:blipFill>
        <p:spPr bwMode="auto">
          <a:xfrm>
            <a:off x="4499992" y="4725144"/>
            <a:ext cx="2502024" cy="1800200"/>
          </a:xfrm>
          <a:prstGeom prst="rect">
            <a:avLst/>
          </a:prstGeom>
          <a:noFill/>
        </p:spPr>
      </p:pic>
      <p:pic>
        <p:nvPicPr>
          <p:cNvPr id="2056" name="Picture 8" descr="http://t3.gstatic.com/images?q=tbn:ANd9GcSMgtR_275gfAgeb1qKfqiFRli6WNg6J87FvPKBAR2oSMq9OaIS6A"/>
          <p:cNvPicPr>
            <a:picLocks noChangeAspect="1" noChangeArrowheads="1"/>
          </p:cNvPicPr>
          <p:nvPr/>
        </p:nvPicPr>
        <p:blipFill>
          <a:blip r:embed="rId5" cstate="print"/>
          <a:srcRect/>
          <a:stretch>
            <a:fillRect/>
          </a:stretch>
        </p:blipFill>
        <p:spPr bwMode="auto">
          <a:xfrm>
            <a:off x="4499992" y="2276872"/>
            <a:ext cx="2592288" cy="2160240"/>
          </a:xfrm>
          <a:prstGeom prst="rect">
            <a:avLst/>
          </a:prstGeom>
          <a:noFill/>
        </p:spPr>
      </p:pic>
      <p:pic>
        <p:nvPicPr>
          <p:cNvPr id="2060" name="Picture 12" descr="http://t0.gstatic.com/images?q=tbn:ANd9GcQA5qoq8U2lJNoCwZ80hSCbvGn1CX3leCGShG5_XCkRtS_XnnBa"/>
          <p:cNvPicPr>
            <a:picLocks noChangeAspect="1" noChangeArrowheads="1"/>
          </p:cNvPicPr>
          <p:nvPr/>
        </p:nvPicPr>
        <p:blipFill>
          <a:blip r:embed="rId6" cstate="print"/>
          <a:srcRect/>
          <a:stretch>
            <a:fillRect/>
          </a:stretch>
        </p:blipFill>
        <p:spPr bwMode="auto">
          <a:xfrm>
            <a:off x="7164288" y="5143500"/>
            <a:ext cx="1979712" cy="1714500"/>
          </a:xfrm>
          <a:prstGeom prst="rect">
            <a:avLst/>
          </a:prstGeom>
          <a:noFill/>
        </p:spPr>
      </p:pic>
    </p:spTree>
    <p:extLst>
      <p:ext uri="{BB962C8B-B14F-4D97-AF65-F5344CB8AC3E}">
        <p14:creationId xmlns:p14="http://schemas.microsoft.com/office/powerpoint/2010/main" val="1199634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2050"/>
                                        </p:tgtEl>
                                        <p:attrNameLst>
                                          <p:attrName>style.visibility</p:attrName>
                                        </p:attrNameLst>
                                      </p:cBhvr>
                                      <p:to>
                                        <p:strVal val="visible"/>
                                      </p:to>
                                    </p:set>
                                    <p:anim to="" calcmode="lin" valueType="num">
                                      <p:cBhvr>
                                        <p:cTn id="12" dur="1" fill="hold"/>
                                        <p:tgtEl>
                                          <p:spTgt spid="2050"/>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2056"/>
                                        </p:tgtEl>
                                        <p:attrNameLst>
                                          <p:attrName>style.visibility</p:attrName>
                                        </p:attrNameLst>
                                      </p:cBhvr>
                                      <p:to>
                                        <p:strVal val="visible"/>
                                      </p:to>
                                    </p:set>
                                    <p:anim to="" calcmode="lin" valueType="num">
                                      <p:cBhvr>
                                        <p:cTn id="17" dur="1" fill="hold"/>
                                        <p:tgtEl>
                                          <p:spTgt spid="2056"/>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nodeType="clickEffect">
                                  <p:stCondLst>
                                    <p:cond delay="0"/>
                                  </p:stCondLst>
                                  <p:childTnLst>
                                    <p:set>
                                      <p:cBhvr>
                                        <p:cTn id="21" dur="1" fill="hold">
                                          <p:stCondLst>
                                            <p:cond delay="0"/>
                                          </p:stCondLst>
                                        </p:cTn>
                                        <p:tgtEl>
                                          <p:spTgt spid="2052"/>
                                        </p:tgtEl>
                                        <p:attrNameLst>
                                          <p:attrName>style.visibility</p:attrName>
                                        </p:attrNameLst>
                                      </p:cBhvr>
                                      <p:to>
                                        <p:strVal val="visible"/>
                                      </p:to>
                                    </p:set>
                                    <p:anim to="" calcmode="lin" valueType="num">
                                      <p:cBhvr>
                                        <p:cTn id="22" dur="1" fill="hold"/>
                                        <p:tgtEl>
                                          <p:spTgt spid="2052"/>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nodeType="clickEffect">
                                  <p:stCondLst>
                                    <p:cond delay="0"/>
                                  </p:stCondLst>
                                  <p:childTnLst>
                                    <p:set>
                                      <p:cBhvr>
                                        <p:cTn id="26" dur="1" fill="hold">
                                          <p:stCondLst>
                                            <p:cond delay="0"/>
                                          </p:stCondLst>
                                        </p:cTn>
                                        <p:tgtEl>
                                          <p:spTgt spid="2054"/>
                                        </p:tgtEl>
                                        <p:attrNameLst>
                                          <p:attrName>style.visibility</p:attrName>
                                        </p:attrNameLst>
                                      </p:cBhvr>
                                      <p:to>
                                        <p:strVal val="visible"/>
                                      </p:to>
                                    </p:set>
                                    <p:anim to="" calcmode="lin" valueType="num">
                                      <p:cBhvr>
                                        <p:cTn id="27" dur="1" fill="hold"/>
                                        <p:tgtEl>
                                          <p:spTgt spid="2054"/>
                                        </p:tgtEl>
                                        <p:attrNameLst>
                                          <p:attrName/>
                                        </p:attrNameLst>
                                      </p:cBhvr>
                                    </p:anim>
                                  </p:childTnLst>
                                </p:cTn>
                              </p:par>
                            </p:childTnLst>
                          </p:cTn>
                        </p:par>
                      </p:childTnLst>
                    </p:cTn>
                  </p:par>
                  <p:par>
                    <p:cTn id="28" fill="hold">
                      <p:stCondLst>
                        <p:cond delay="indefinite"/>
                      </p:stCondLst>
                      <p:childTnLst>
                        <p:par>
                          <p:cTn id="29" fill="hold">
                            <p:stCondLst>
                              <p:cond delay="0"/>
                            </p:stCondLst>
                            <p:childTnLst>
                              <p:par>
                                <p:cTn id="30" presetID="24" presetClass="entr" presetSubtype="0" fill="hold" nodeType="clickEffect">
                                  <p:stCondLst>
                                    <p:cond delay="0"/>
                                  </p:stCondLst>
                                  <p:childTnLst>
                                    <p:set>
                                      <p:cBhvr>
                                        <p:cTn id="31" dur="1" fill="hold">
                                          <p:stCondLst>
                                            <p:cond delay="0"/>
                                          </p:stCondLst>
                                        </p:cTn>
                                        <p:tgtEl>
                                          <p:spTgt spid="2060"/>
                                        </p:tgtEl>
                                        <p:attrNameLst>
                                          <p:attrName>style.visibility</p:attrName>
                                        </p:attrNameLst>
                                      </p:cBhvr>
                                      <p:to>
                                        <p:strVal val="visible"/>
                                      </p:to>
                                    </p:set>
                                    <p:anim to="" calcmode="lin" valueType="num">
                                      <p:cBhvr>
                                        <p:cTn id="32" dur="1" fill="hold"/>
                                        <p:tgtEl>
                                          <p:spTgt spid="2060"/>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260648"/>
            <a:ext cx="8229600" cy="2664296"/>
          </a:xfrm>
          <a:solidFill>
            <a:schemeClr val="accent6">
              <a:lumMod val="20000"/>
              <a:lumOff val="80000"/>
            </a:schemeClr>
          </a:solidFill>
        </p:spPr>
        <p:txBody>
          <a:bodyPr>
            <a:normAutofit fontScale="92500"/>
          </a:bodyPr>
          <a:lstStyle/>
          <a:p>
            <a:pPr algn="ctr">
              <a:buNone/>
            </a:pPr>
            <a:r>
              <a:rPr lang="es-CO" dirty="0" smtClean="0"/>
              <a:t>     Juan estaba escribiendo – proféticamente - en un tiempo en el que el hambre y la peste devastaban el mundo; pero en este caso, está pensando en términos del Antiguo Testamento, que habla más de una vez de «</a:t>
            </a:r>
            <a:r>
              <a:rPr lang="es-CO" dirty="0" smtClean="0">
                <a:solidFill>
                  <a:srgbClr val="0070C0"/>
                </a:solidFill>
              </a:rPr>
              <a:t>los cuatro juicios terribles.</a:t>
            </a:r>
            <a:r>
              <a:rPr lang="es-CO" dirty="0" smtClean="0"/>
              <a:t>» </a:t>
            </a:r>
          </a:p>
        </p:txBody>
      </p:sp>
      <p:sp>
        <p:nvSpPr>
          <p:cNvPr id="4" name="3 Rectángulo"/>
          <p:cNvSpPr/>
          <p:nvPr/>
        </p:nvSpPr>
        <p:spPr>
          <a:xfrm>
            <a:off x="251520" y="2852936"/>
            <a:ext cx="4032448" cy="4031873"/>
          </a:xfrm>
          <a:prstGeom prst="rect">
            <a:avLst/>
          </a:prstGeom>
          <a:solidFill>
            <a:srgbClr val="FFC000"/>
          </a:solidFill>
        </p:spPr>
        <p:txBody>
          <a:bodyPr wrap="square">
            <a:spAutoFit/>
          </a:bodyPr>
          <a:lstStyle/>
          <a:p>
            <a:pPr algn="ctr"/>
            <a:r>
              <a:rPr lang="es-CO" sz="3200" dirty="0">
                <a:solidFill>
                  <a:prstClr val="black"/>
                </a:solidFill>
              </a:rPr>
              <a:t> Ezequiel oyó decir a Dios que se acerca el tiempo en que Él mandará Sus «cuatro juicios terribles contra Jerusalén» -</a:t>
            </a:r>
            <a:r>
              <a:rPr lang="es-CO" sz="3200" u="sng" dirty="0">
                <a:solidFill>
                  <a:srgbClr val="0070C0"/>
                </a:solidFill>
              </a:rPr>
              <a:t>espada, hambre, fieras y peste</a:t>
            </a:r>
            <a:r>
              <a:rPr lang="es-CO" sz="3200" dirty="0">
                <a:solidFill>
                  <a:prstClr val="black"/>
                </a:solidFill>
              </a:rPr>
              <a:t> </a:t>
            </a:r>
            <a:r>
              <a:rPr lang="es-CO" sz="3200" i="1" dirty="0">
                <a:solidFill>
                  <a:srgbClr val="FF0000"/>
                </a:solidFill>
              </a:rPr>
              <a:t>(Eze 14:21 ).</a:t>
            </a:r>
          </a:p>
        </p:txBody>
      </p:sp>
      <p:pic>
        <p:nvPicPr>
          <p:cNvPr id="66562" name="Picture 2" descr="http://t1.gstatic.com/images?q=tbn:ANd9GcRTts5wxyLeJHt4aZRX4j1XquwoXT8sZYbxVECFEi1Dlo7E1ZhhDw"/>
          <p:cNvPicPr>
            <a:picLocks noChangeAspect="1" noChangeArrowheads="1"/>
          </p:cNvPicPr>
          <p:nvPr/>
        </p:nvPicPr>
        <p:blipFill>
          <a:blip r:embed="rId2" cstate="print"/>
          <a:srcRect/>
          <a:stretch>
            <a:fillRect/>
          </a:stretch>
        </p:blipFill>
        <p:spPr bwMode="auto">
          <a:xfrm>
            <a:off x="4283968" y="3140968"/>
            <a:ext cx="2520280" cy="3312368"/>
          </a:xfrm>
          <a:prstGeom prst="rect">
            <a:avLst/>
          </a:prstGeom>
          <a:noFill/>
        </p:spPr>
      </p:pic>
      <p:sp>
        <p:nvSpPr>
          <p:cNvPr id="5" name="4 Rectángulo"/>
          <p:cNvSpPr/>
          <p:nvPr/>
        </p:nvSpPr>
        <p:spPr>
          <a:xfrm>
            <a:off x="6804248" y="2924944"/>
            <a:ext cx="2160240" cy="3477875"/>
          </a:xfrm>
          <a:prstGeom prst="rect">
            <a:avLst/>
          </a:prstGeom>
          <a:solidFill>
            <a:schemeClr val="bg1"/>
          </a:solidFill>
        </p:spPr>
        <p:txBody>
          <a:bodyPr wrap="square">
            <a:spAutoFit/>
          </a:bodyPr>
          <a:lstStyle/>
          <a:p>
            <a:pPr algn="ctr"/>
            <a:r>
              <a:rPr lang="es-CO" sz="2000" dirty="0">
                <a:solidFill>
                  <a:prstClr val="black"/>
                </a:solidFill>
              </a:rPr>
              <a:t>En el A. Testamento, Jerusalén representaba su iglesia, la castigaría por su apostasía, ¿Y qué dirá de los que en este tiempo se llaman la “iglesia de Dios?</a:t>
            </a:r>
            <a:endParaRPr lang="es-CO" sz="2000" dirty="0">
              <a:solidFill>
                <a:prstClr val="black"/>
              </a:solidFill>
            </a:endParaRPr>
          </a:p>
        </p:txBody>
      </p:sp>
    </p:spTree>
    <p:extLst>
      <p:ext uri="{BB962C8B-B14F-4D97-AF65-F5344CB8AC3E}">
        <p14:creationId xmlns:p14="http://schemas.microsoft.com/office/powerpoint/2010/main" val="2347054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6562"/>
                                        </p:tgtEl>
                                        <p:attrNameLst>
                                          <p:attrName>style.visibility</p:attrName>
                                        </p:attrNameLst>
                                      </p:cBhvr>
                                      <p:to>
                                        <p:strVal val="visible"/>
                                      </p:to>
                                    </p:set>
                                    <p:anim to="" calcmode="lin" valueType="num">
                                      <p:cBhvr>
                                        <p:cTn id="7" dur="1" fill="hold"/>
                                        <p:tgtEl>
                                          <p:spTgt spid="6656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heel(4)">
                                      <p:cBhvr>
                                        <p:cTn id="12" dur="20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66562"/>
                                        </p:tgtEl>
                                        <p:attrNameLst>
                                          <p:attrName>style.visibility</p:attrName>
                                        </p:attrNameLst>
                                      </p:cBhvr>
                                      <p:to>
                                        <p:strVal val="visible"/>
                                      </p:to>
                                    </p:set>
                                    <p:animEffect transition="in" filter="fade">
                                      <p:cBhvr>
                                        <p:cTn id="17" dur="100"/>
                                        <p:tgtEl>
                                          <p:spTgt spid="66562"/>
                                        </p:tgtEl>
                                      </p:cBhvr>
                                    </p:animEffect>
                                    <p:anim calcmode="lin" valueType="num">
                                      <p:cBhvr>
                                        <p:cTn id="18" dur="400" fill="hold"/>
                                        <p:tgtEl>
                                          <p:spTgt spid="66562"/>
                                        </p:tgtEl>
                                        <p:attrNameLst>
                                          <p:attrName>ppt_x</p:attrName>
                                        </p:attrNameLst>
                                      </p:cBhvr>
                                      <p:tavLst>
                                        <p:tav tm="0">
                                          <p:val>
                                            <p:strVal val="#ppt_x"/>
                                          </p:val>
                                        </p:tav>
                                        <p:tav tm="100000">
                                          <p:val>
                                            <p:strVal val="#ppt_x"/>
                                          </p:val>
                                        </p:tav>
                                      </p:tavLst>
                                    </p:anim>
                                    <p:anim calcmode="lin" valueType="num">
                                      <p:cBhvr>
                                        <p:cTn id="19" dur="400" fill="hold"/>
                                        <p:tgtEl>
                                          <p:spTgt spid="66562"/>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665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665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1" nodeType="click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p:cTn id="26" dur="500" fill="hold"/>
                                        <p:tgtEl>
                                          <p:spTgt spid="4"/>
                                        </p:tgtEl>
                                        <p:attrNameLst>
                                          <p:attrName>ppt_w</p:attrName>
                                        </p:attrNameLst>
                                      </p:cBhvr>
                                      <p:tavLst>
                                        <p:tav tm="0">
                                          <p:val>
                                            <p:fltVal val="0"/>
                                          </p:val>
                                        </p:tav>
                                        <p:tav tm="100000">
                                          <p:val>
                                            <p:strVal val="#ppt_w"/>
                                          </p:val>
                                        </p:tav>
                                      </p:tavLst>
                                    </p:anim>
                                    <p:anim calcmode="lin" valueType="num">
                                      <p:cBhvr>
                                        <p:cTn id="27" dur="500" fill="hold"/>
                                        <p:tgtEl>
                                          <p:spTgt spid="4"/>
                                        </p:tgtEl>
                                        <p:attrNameLst>
                                          <p:attrName>ppt_h</p:attrName>
                                        </p:attrNameLst>
                                      </p:cBhvr>
                                      <p:tavLst>
                                        <p:tav tm="0">
                                          <p:val>
                                            <p:fltVal val="0"/>
                                          </p:val>
                                        </p:tav>
                                        <p:tav tm="100000">
                                          <p:val>
                                            <p:strVal val="#ppt_h"/>
                                          </p:val>
                                        </p:tav>
                                      </p:tavLst>
                                    </p:anim>
                                    <p:animEffect transition="in" filter="fade">
                                      <p:cBhvr>
                                        <p:cTn id="28" dur="500"/>
                                        <p:tgtEl>
                                          <p:spTgt spid="4"/>
                                        </p:tgtEl>
                                      </p:cBhvr>
                                    </p:animEffect>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5">
                                            <p:txEl>
                                              <p:pRg st="0" end="0"/>
                                            </p:txEl>
                                          </p:spTgt>
                                        </p:tgtEl>
                                        <p:attrNameLst>
                                          <p:attrName>style.visibility</p:attrName>
                                        </p:attrNameLst>
                                      </p:cBhvr>
                                      <p:to>
                                        <p:strVal val="visible"/>
                                      </p:to>
                                    </p:set>
                                    <p:anim to="" calcmode="lin" valueType="num">
                                      <p:cBhvr>
                                        <p:cTn id="33" dur="1" fill="hold"/>
                                        <p:tgtEl>
                                          <p:spTgt spid="5">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p:spPr>
        <p:txBody>
          <a:bodyPr>
            <a:normAutofit fontScale="85000" lnSpcReduction="20000"/>
          </a:bodyPr>
          <a:lstStyle/>
          <a:p>
            <a:pPr algn="ctr">
              <a:buNone/>
            </a:pPr>
            <a:r>
              <a:rPr lang="es-CO" dirty="0" smtClean="0"/>
              <a:t>   En </a:t>
            </a:r>
            <a:r>
              <a:rPr lang="es-CO" i="1" dirty="0" smtClean="0"/>
              <a:t>Levítico hay un pasaje que habla de los </a:t>
            </a:r>
            <a:r>
              <a:rPr lang="es-CO" i="1" dirty="0" smtClean="0">
                <a:solidFill>
                  <a:srgbClr val="0070C0"/>
                </a:solidFill>
              </a:rPr>
              <a:t>castigos que Dios mandará sobre Su pueblo a causa de su desobediencia</a:t>
            </a:r>
            <a:r>
              <a:rPr lang="es-CO" i="1" dirty="0" smtClean="0"/>
              <a:t>.</a:t>
            </a:r>
          </a:p>
          <a:p>
            <a:pPr>
              <a:buNone/>
            </a:pPr>
            <a:r>
              <a:rPr lang="es-CO" sz="3300" b="1" i="1" dirty="0" smtClean="0"/>
              <a:t>1)</a:t>
            </a:r>
            <a:r>
              <a:rPr lang="es-CO" i="1" dirty="0" smtClean="0"/>
              <a:t>. </a:t>
            </a:r>
            <a:r>
              <a:rPr lang="es-CO" i="1" dirty="0" smtClean="0">
                <a:solidFill>
                  <a:srgbClr val="FF0000"/>
                </a:solidFill>
              </a:rPr>
              <a:t>Las fieras les arrebatarán a sus hijos y destruirán su ganado y los reducirán en número. </a:t>
            </a:r>
          </a:p>
          <a:p>
            <a:pPr>
              <a:buNone/>
            </a:pPr>
            <a:r>
              <a:rPr lang="es-CO" i="1" dirty="0" smtClean="0"/>
              <a:t>   </a:t>
            </a:r>
          </a:p>
          <a:p>
            <a:pPr>
              <a:buNone/>
            </a:pPr>
            <a:r>
              <a:rPr lang="es-CO" i="1" dirty="0" smtClean="0"/>
              <a:t> </a:t>
            </a:r>
            <a:r>
              <a:rPr lang="es-CO" sz="3300" b="1" i="1" dirty="0" smtClean="0"/>
              <a:t>2)</a:t>
            </a:r>
            <a:r>
              <a:rPr lang="es-CO" i="1" dirty="0" smtClean="0"/>
              <a:t>.</a:t>
            </a:r>
            <a:r>
              <a:rPr lang="es-CO" i="1" dirty="0" smtClean="0">
                <a:solidFill>
                  <a:srgbClr val="7030A0"/>
                </a:solidFill>
              </a:rPr>
              <a:t>La espada vengará su infidelidad al pacto,- cuando le promete obediencia y no le cumple-.</a:t>
            </a:r>
          </a:p>
          <a:p>
            <a:pPr>
              <a:buNone/>
            </a:pPr>
            <a:endParaRPr lang="es-CO" i="1" dirty="0" smtClean="0"/>
          </a:p>
          <a:p>
            <a:pPr>
              <a:buNone/>
            </a:pPr>
            <a:r>
              <a:rPr lang="es-CO" sz="3300" b="1" i="1" dirty="0" smtClean="0"/>
              <a:t>3)</a:t>
            </a:r>
            <a:r>
              <a:rPr lang="es-CO" i="1" dirty="0" smtClean="0"/>
              <a:t>. </a:t>
            </a:r>
            <a:r>
              <a:rPr lang="es-CO" i="1" dirty="0" smtClean="0">
                <a:solidFill>
                  <a:srgbClr val="C00000"/>
                </a:solidFill>
              </a:rPr>
              <a:t>Cuando se reúnan en sus ciudades, se encontrarán con la peste.- plagas modernas, hacinamiento,  escases de trabajo, inseguridad, inundaciones, delincuencia, etc.</a:t>
            </a:r>
          </a:p>
          <a:p>
            <a:pPr>
              <a:buNone/>
            </a:pPr>
            <a:endParaRPr lang="es-CO" i="1" dirty="0" smtClean="0"/>
          </a:p>
          <a:p>
            <a:pPr>
              <a:buNone/>
            </a:pPr>
            <a:r>
              <a:rPr lang="es-CO" sz="3300" b="1" i="1" dirty="0" smtClean="0"/>
              <a:t>4)</a:t>
            </a:r>
            <a:r>
              <a:rPr lang="es-CO" i="1" dirty="0" smtClean="0"/>
              <a:t>.Les quebrantará el sustento del pan, y cuando coman no se saciarán. </a:t>
            </a:r>
            <a:r>
              <a:rPr lang="es-CO" i="1" dirty="0" smtClean="0">
                <a:solidFill>
                  <a:srgbClr val="FF0000"/>
                </a:solidFill>
              </a:rPr>
              <a:t>(Lev. 26:21-26.Extraido del Comentario Bíblico Adventista).</a:t>
            </a:r>
          </a:p>
          <a:p>
            <a:endParaRPr lang="es-CO" dirty="0"/>
          </a:p>
        </p:txBody>
      </p:sp>
    </p:spTree>
    <p:extLst>
      <p:ext uri="{BB962C8B-B14F-4D97-AF65-F5344CB8AC3E}">
        <p14:creationId xmlns:p14="http://schemas.microsoft.com/office/powerpoint/2010/main" val="9372418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Effect transition="in" filter="fade">
                                      <p:cBhvr>
                                        <p:cTn id="25" dur="100"/>
                                        <p:tgtEl>
                                          <p:spTgt spid="3">
                                            <p:txEl>
                                              <p:pRg st="3" end="3"/>
                                            </p:txEl>
                                          </p:spTgt>
                                        </p:tgtEl>
                                      </p:cBhvr>
                                    </p:animEffect>
                                    <p:anim calcmode="lin" valueType="num">
                                      <p:cBhvr>
                                        <p:cTn id="26" dur="400" fill="hold"/>
                                        <p:tgtEl>
                                          <p:spTgt spid="3">
                                            <p:txEl>
                                              <p:pRg st="3" end="3"/>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3" end="3"/>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3" end="3"/>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3" end="3"/>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43" presetClass="entr" presetSubtype="0" fill="hold" grpId="0" nodeType="clickEffect">
                                  <p:stCondLst>
                                    <p:cond delay="0"/>
                                  </p:stCondLst>
                                  <p:childTnLst>
                                    <p:set>
                                      <p:cBhvr>
                                        <p:cTn id="33" dur="1" fill="hold">
                                          <p:stCondLst>
                                            <p:cond delay="0"/>
                                          </p:stCondLst>
                                        </p:cTn>
                                        <p:tgtEl>
                                          <p:spTgt spid="3">
                                            <p:txEl>
                                              <p:pRg st="5" end="5"/>
                                            </p:txEl>
                                          </p:spTgt>
                                        </p:tgtEl>
                                        <p:attrNameLst>
                                          <p:attrName>style.visibility</p:attrName>
                                        </p:attrNameLst>
                                      </p:cBhvr>
                                      <p:to>
                                        <p:strVal val="visible"/>
                                      </p:to>
                                    </p:set>
                                    <p:animEffect transition="in" filter="fade">
                                      <p:cBhvr>
                                        <p:cTn id="34" dur="100"/>
                                        <p:tgtEl>
                                          <p:spTgt spid="3">
                                            <p:txEl>
                                              <p:pRg st="5" end="5"/>
                                            </p:txEl>
                                          </p:spTgt>
                                        </p:tgtEl>
                                      </p:cBhvr>
                                    </p:animEffect>
                                    <p:anim calcmode="lin" valueType="num">
                                      <p:cBhvr>
                                        <p:cTn id="35" dur="400" fill="hold"/>
                                        <p:tgtEl>
                                          <p:spTgt spid="3">
                                            <p:txEl>
                                              <p:pRg st="5" end="5"/>
                                            </p:txEl>
                                          </p:spTgt>
                                        </p:tgtEl>
                                        <p:attrNameLst>
                                          <p:attrName>ppt_x</p:attrName>
                                        </p:attrNameLst>
                                      </p:cBhvr>
                                      <p:tavLst>
                                        <p:tav tm="0">
                                          <p:val>
                                            <p:strVal val="#ppt_x"/>
                                          </p:val>
                                        </p:tav>
                                        <p:tav tm="100000">
                                          <p:val>
                                            <p:strVal val="#ppt_x"/>
                                          </p:val>
                                        </p:tav>
                                      </p:tavLst>
                                    </p:anim>
                                    <p:anim calcmode="lin" valueType="num">
                                      <p:cBhvr>
                                        <p:cTn id="36" dur="400" fill="hold"/>
                                        <p:tgtEl>
                                          <p:spTgt spid="3">
                                            <p:txEl>
                                              <p:pRg st="5" end="5"/>
                                            </p:txEl>
                                          </p:spTgt>
                                        </p:tgtEl>
                                        <p:attrNameLst>
                                          <p:attrName>ppt_y</p:attrName>
                                        </p:attrNameLst>
                                      </p:cBhvr>
                                      <p:tavLst>
                                        <p:tav tm="0">
                                          <p:val>
                                            <p:strVal val="#ppt_y+0.31"/>
                                          </p:val>
                                        </p:tav>
                                        <p:tav tm="100000">
                                          <p:val>
                                            <p:strVal val="#ppt_y+0.31"/>
                                          </p:val>
                                        </p:tav>
                                      </p:tavLst>
                                    </p:anim>
                                    <p:anim calcmode="lin" valueType="num">
                                      <p:cBhvr>
                                        <p:cTn id="37" dur="600" decel="50000" fill="hold">
                                          <p:stCondLst>
                                            <p:cond delay="400"/>
                                          </p:stCondLst>
                                        </p:cTn>
                                        <p:tgtEl>
                                          <p:spTgt spid="3">
                                            <p:txEl>
                                              <p:pRg st="5" end="5"/>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8" dur="600" decel="50000" fill="hold">
                                          <p:stCondLst>
                                            <p:cond delay="400"/>
                                          </p:stCondLst>
                                        </p:cTn>
                                        <p:tgtEl>
                                          <p:spTgt spid="3">
                                            <p:txEl>
                                              <p:pRg st="5" end="5"/>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43" presetClass="entr" presetSubtype="0" fill="hold" grpId="0" nodeType="clickEffect">
                                  <p:stCondLst>
                                    <p:cond delay="0"/>
                                  </p:stCondLst>
                                  <p:childTnLst>
                                    <p:set>
                                      <p:cBhvr>
                                        <p:cTn id="42" dur="1" fill="hold">
                                          <p:stCondLst>
                                            <p:cond delay="0"/>
                                          </p:stCondLst>
                                        </p:cTn>
                                        <p:tgtEl>
                                          <p:spTgt spid="3">
                                            <p:txEl>
                                              <p:pRg st="7" end="7"/>
                                            </p:txEl>
                                          </p:spTgt>
                                        </p:tgtEl>
                                        <p:attrNameLst>
                                          <p:attrName>style.visibility</p:attrName>
                                        </p:attrNameLst>
                                      </p:cBhvr>
                                      <p:to>
                                        <p:strVal val="visible"/>
                                      </p:to>
                                    </p:set>
                                    <p:animEffect transition="in" filter="fade">
                                      <p:cBhvr>
                                        <p:cTn id="43" dur="100"/>
                                        <p:tgtEl>
                                          <p:spTgt spid="3">
                                            <p:txEl>
                                              <p:pRg st="7" end="7"/>
                                            </p:txEl>
                                          </p:spTgt>
                                        </p:tgtEl>
                                      </p:cBhvr>
                                    </p:animEffect>
                                    <p:anim calcmode="lin" valueType="num">
                                      <p:cBhvr>
                                        <p:cTn id="44" dur="400" fill="hold"/>
                                        <p:tgtEl>
                                          <p:spTgt spid="3">
                                            <p:txEl>
                                              <p:pRg st="7" end="7"/>
                                            </p:txEl>
                                          </p:spTgt>
                                        </p:tgtEl>
                                        <p:attrNameLst>
                                          <p:attrName>ppt_x</p:attrName>
                                        </p:attrNameLst>
                                      </p:cBhvr>
                                      <p:tavLst>
                                        <p:tav tm="0">
                                          <p:val>
                                            <p:strVal val="#ppt_x"/>
                                          </p:val>
                                        </p:tav>
                                        <p:tav tm="100000">
                                          <p:val>
                                            <p:strVal val="#ppt_x"/>
                                          </p:val>
                                        </p:tav>
                                      </p:tavLst>
                                    </p:anim>
                                    <p:anim calcmode="lin" valueType="num">
                                      <p:cBhvr>
                                        <p:cTn id="45" dur="400" fill="hold"/>
                                        <p:tgtEl>
                                          <p:spTgt spid="3">
                                            <p:txEl>
                                              <p:pRg st="7" end="7"/>
                                            </p:txEl>
                                          </p:spTgt>
                                        </p:tgtEl>
                                        <p:attrNameLst>
                                          <p:attrName>ppt_y</p:attrName>
                                        </p:attrNameLst>
                                      </p:cBhvr>
                                      <p:tavLst>
                                        <p:tav tm="0">
                                          <p:val>
                                            <p:strVal val="#ppt_y+0.31"/>
                                          </p:val>
                                        </p:tav>
                                        <p:tav tm="100000">
                                          <p:val>
                                            <p:strVal val="#ppt_y+0.31"/>
                                          </p:val>
                                        </p:tav>
                                      </p:tavLst>
                                    </p:anim>
                                    <p:anim calcmode="lin" valueType="num">
                                      <p:cBhvr>
                                        <p:cTn id="46" dur="600" decel="50000" fill="hold">
                                          <p:stCondLst>
                                            <p:cond delay="400"/>
                                          </p:stCondLst>
                                        </p:cTn>
                                        <p:tgtEl>
                                          <p:spTgt spid="3">
                                            <p:txEl>
                                              <p:pRg st="7" end="7"/>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7" dur="600" decel="50000" fill="hold">
                                          <p:stCondLst>
                                            <p:cond delay="400"/>
                                          </p:stCondLst>
                                        </p:cTn>
                                        <p:tgtEl>
                                          <p:spTgt spid="3">
                                            <p:txEl>
                                              <p:pRg st="7" end="7"/>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92688"/>
          </a:xfrm>
          <a:solidFill>
            <a:schemeClr val="accent4">
              <a:lumMod val="20000"/>
              <a:lumOff val="80000"/>
            </a:schemeClr>
          </a:solidFill>
        </p:spPr>
        <p:txBody>
          <a:bodyPr>
            <a:normAutofit fontScale="92500" lnSpcReduction="20000"/>
          </a:bodyPr>
          <a:lstStyle/>
          <a:p>
            <a:pPr>
              <a:buNone/>
            </a:pPr>
            <a:r>
              <a:rPr lang="es-CO" sz="3800" b="1" dirty="0" smtClean="0"/>
              <a:t>Espada</a:t>
            </a:r>
            <a:r>
              <a:rPr lang="es-CO" b="1" dirty="0" smtClean="0"/>
              <a:t>. </a:t>
            </a:r>
            <a:r>
              <a:rPr lang="es-CO" dirty="0" smtClean="0"/>
              <a:t> Gr. Romfáia. La enumeración - en su orden - (</a:t>
            </a:r>
            <a:r>
              <a:rPr lang="es-CO" dirty="0" smtClean="0">
                <a:solidFill>
                  <a:srgbClr val="FF0000"/>
                </a:solidFill>
              </a:rPr>
              <a:t>1</a:t>
            </a:r>
            <a:r>
              <a:rPr lang="es-CO" dirty="0" smtClean="0"/>
              <a:t>) espada, (</a:t>
            </a:r>
            <a:r>
              <a:rPr lang="es-CO" dirty="0" smtClean="0">
                <a:solidFill>
                  <a:srgbClr val="FF0000"/>
                </a:solidFill>
              </a:rPr>
              <a:t>2</a:t>
            </a:r>
            <a:r>
              <a:rPr lang="es-CO" dirty="0" smtClean="0"/>
              <a:t>) hambre, y (</a:t>
            </a:r>
            <a:r>
              <a:rPr lang="es-CO" dirty="0" smtClean="0">
                <a:solidFill>
                  <a:srgbClr val="FF0000"/>
                </a:solidFill>
              </a:rPr>
              <a:t>3</a:t>
            </a:r>
            <a:r>
              <a:rPr lang="es-CO" dirty="0" smtClean="0"/>
              <a:t>) la consecuencia es la muerte.</a:t>
            </a:r>
          </a:p>
          <a:p>
            <a:pPr>
              <a:buNone/>
            </a:pPr>
            <a:r>
              <a:rPr lang="es-CO" sz="3800" b="1" dirty="0" smtClean="0"/>
              <a:t>Fieras</a:t>
            </a:r>
            <a:r>
              <a:rPr lang="es-CO" dirty="0" smtClean="0"/>
              <a:t>. Puede considerarse como una descripción del deterioro progresivo de la civilización que viene después de la guerra. </a:t>
            </a:r>
          </a:p>
          <a:p>
            <a:pPr>
              <a:buNone/>
            </a:pPr>
            <a:r>
              <a:rPr lang="es-CO" dirty="0" smtClean="0"/>
              <a:t>   </a:t>
            </a:r>
          </a:p>
          <a:p>
            <a:pPr>
              <a:buNone/>
            </a:pPr>
            <a:r>
              <a:rPr lang="es-CO" dirty="0" smtClean="0"/>
              <a:t>     Los estragos de la espada, que mata a los hombres y destruye las cosechas, produce el hambre, la que causa el deterioro de la salud y produce pestilencias; y cuando éstas han cobrado su tributo, la sociedad queda tan debilitada que no puede protegerse contra los ataques de las fieras. </a:t>
            </a:r>
          </a:p>
        </p:txBody>
      </p:sp>
    </p:spTree>
    <p:extLst>
      <p:ext uri="{BB962C8B-B14F-4D97-AF65-F5344CB8AC3E}">
        <p14:creationId xmlns:p14="http://schemas.microsoft.com/office/powerpoint/2010/main" val="2573362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048672"/>
          </a:xfrm>
          <a:solidFill>
            <a:schemeClr val="accent6">
              <a:lumMod val="20000"/>
              <a:lumOff val="80000"/>
            </a:schemeClr>
          </a:solidFill>
        </p:spPr>
        <p:txBody>
          <a:bodyPr>
            <a:normAutofit fontScale="77500" lnSpcReduction="20000"/>
          </a:bodyPr>
          <a:lstStyle/>
          <a:p>
            <a:pPr algn="ctr">
              <a:buNone/>
            </a:pPr>
            <a:r>
              <a:rPr lang="es-CO" b="1" dirty="0" smtClean="0"/>
              <a:t>    El texto dice. </a:t>
            </a:r>
            <a:r>
              <a:rPr lang="es-CO" dirty="0" smtClean="0"/>
              <a:t>“Y le fue dada potestad sobre la cuarta parte de la tierra, para matar con espada, con hambre, con </a:t>
            </a:r>
            <a:r>
              <a:rPr lang="es-CO" u="sng" dirty="0" smtClean="0"/>
              <a:t>mortandad</a:t>
            </a:r>
            <a:r>
              <a:rPr lang="es-CO" dirty="0" smtClean="0"/>
              <a:t>, y con las fieras de la tierra”. </a:t>
            </a:r>
            <a:r>
              <a:rPr lang="es-CO" sz="3800" b="1" dirty="0" smtClean="0"/>
              <a:t> </a:t>
            </a:r>
            <a:r>
              <a:rPr lang="es-CO" sz="3800" dirty="0" smtClean="0"/>
              <a:t>Literalmente “con muerte”.  “Matar... con mortandad”. </a:t>
            </a:r>
          </a:p>
          <a:p>
            <a:pPr algn="ctr">
              <a:buNone/>
            </a:pPr>
            <a:endParaRPr lang="es-CO" sz="3800" dirty="0" smtClean="0">
              <a:solidFill>
                <a:srgbClr val="FF0000"/>
              </a:solidFill>
            </a:endParaRPr>
          </a:p>
          <a:p>
            <a:pPr algn="ctr">
              <a:buNone/>
            </a:pPr>
            <a:r>
              <a:rPr lang="es-CO" sz="3800" dirty="0" smtClean="0"/>
              <a:t>Traeré sobre vosotros espada vengadora, en vindicación – </a:t>
            </a:r>
            <a:r>
              <a:rPr lang="es-CO" sz="3800" dirty="0" smtClean="0">
                <a:solidFill>
                  <a:srgbClr val="0070C0"/>
                </a:solidFill>
              </a:rPr>
              <a:t>violación</a:t>
            </a:r>
            <a:r>
              <a:rPr lang="es-CO" sz="3800" dirty="0" smtClean="0"/>
              <a:t>- del pacto; y si buscareis refugio en vuestras ciudades, yo enviaré </a:t>
            </a:r>
            <a:r>
              <a:rPr lang="es-CO" sz="3800" dirty="0" smtClean="0">
                <a:solidFill>
                  <a:srgbClr val="0070C0"/>
                </a:solidFill>
              </a:rPr>
              <a:t>pestilencia</a:t>
            </a:r>
            <a:r>
              <a:rPr lang="es-CO" sz="3800" dirty="0" smtClean="0"/>
              <a:t> entre vosotros, y seréis entregados en mano del enemigo </a:t>
            </a:r>
            <a:r>
              <a:rPr lang="es-CO" sz="3800" dirty="0" smtClean="0">
                <a:solidFill>
                  <a:srgbClr val="FF0000"/>
                </a:solidFill>
              </a:rPr>
              <a:t>(Lev.26:25)</a:t>
            </a:r>
            <a:r>
              <a:rPr lang="es-CO" sz="3800" dirty="0" smtClean="0"/>
              <a:t>.</a:t>
            </a:r>
          </a:p>
          <a:p>
            <a:pPr>
              <a:buNone/>
            </a:pPr>
            <a:r>
              <a:rPr lang="es-CO" sz="3800" dirty="0" smtClean="0"/>
              <a:t>    </a:t>
            </a:r>
          </a:p>
          <a:p>
            <a:pPr algn="ctr">
              <a:buNone/>
            </a:pPr>
            <a:r>
              <a:rPr lang="es-CO" sz="3800" dirty="0" smtClean="0"/>
              <a:t>    </a:t>
            </a:r>
            <a:r>
              <a:rPr lang="es-CO" sz="3800" dirty="0" smtClean="0">
                <a:solidFill>
                  <a:srgbClr val="FF0000"/>
                </a:solidFill>
              </a:rPr>
              <a:t> Eze.5:12</a:t>
            </a:r>
            <a:r>
              <a:rPr lang="es-CO" sz="3800" dirty="0" smtClean="0"/>
              <a:t>.  Una tercera parte de ti morirá de pestilencia, y de hambre será consumida en medio de ti; y una tercera parte caerá á cuchillo alrededor de ti; y una tercera parte esparciré á todos los vientos, y tras ellos desenvainaré espada. </a:t>
            </a:r>
          </a:p>
        </p:txBody>
      </p:sp>
    </p:spTree>
    <p:extLst>
      <p:ext uri="{BB962C8B-B14F-4D97-AF65-F5344CB8AC3E}">
        <p14:creationId xmlns:p14="http://schemas.microsoft.com/office/powerpoint/2010/main" val="2721310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 to="" calcmode="lin" valueType="num">
                                      <p:cBhvr>
                                        <p:cTn id="2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4896544" cy="6336704"/>
          </a:xfrm>
        </p:spPr>
        <p:txBody>
          <a:bodyPr>
            <a:noAutofit/>
          </a:bodyPr>
          <a:lstStyle/>
          <a:p>
            <a:pPr algn="ctr">
              <a:buNone/>
            </a:pPr>
            <a:r>
              <a:rPr lang="es-CO" sz="4400" i="1" dirty="0" smtClean="0">
                <a:solidFill>
                  <a:srgbClr val="FF0000"/>
                </a:solidFill>
                <a:latin typeface="Agency FB" pitchFamily="34" charset="0"/>
              </a:rPr>
              <a:t>  ENSEÑANZAS APÓSTATAS QUE SE INTRODUJERON EN LA IGLESIA DURANTE EL PERIODO DEL CUARTO SELLO: 538-----1798, LAS CUALES HABÍAN SIDO PROFETIZADAS, COMO LO VEREMOS MÁS ADELANTE </a:t>
            </a:r>
          </a:p>
        </p:txBody>
      </p:sp>
      <p:sp>
        <p:nvSpPr>
          <p:cNvPr id="1026" name="AutoShape 2" descr="data:image/jpeg;base64,/9j/4AAQSkZJRgABAQAAAQABAAD/2wCEAAkGBhQSERUUExQWFRQVGBwYFhcXFRcXFxwZFh0YFxgXFxcaHCYeGBwjGhwXHy8gJCcpLCwsGB8xNTAqNSYrLCkBCQoKDgwOGg8PGiwcHCUqLCwpLCwsKSwpLCksKSksKikpLCwsLCksKSwsLCwsLCksLCkpKSkuKSkqLCwsKSwsKf/AABEIAO0A1AMBIgACEQEDEQH/xAAcAAAABwEBAAAAAAAAAAAAAAAAAQIDBAUGBwj/xABPEAACAAMFAwcIBggCCQQDAAABAgADEQQFEiExBkFRBxMiYXGBkTJCkqGiscHRFCNSYnLwFkNTgrLC0uGDkxUzNERUo8Pi8WNzlNMXJCX/xAAZAQADAQEBAAAAAAAAAAAAAAAAAgMBBAX/xAArEQACAgEDAwQABgMAAAAAAAAAAQIRAxIhMRNBUQQiMmEUM3GBkaEFI0P/2gAMAwEAAhEDEQA/AO4wIECAAQIECAAQIENzZoUFjkAKk9QzJgAcgRyGdy7MAaWQGvkEzSMt2MYNacDFZN5crWfJk2deFRMb+cRqVlOnI7jAjgM/lovA6GSvZK+bGI87lYvEj/aAOyVKH8sFMZYJM9C1gVjzeNu7zmGv0qd2LhH8KwJu0F4MM59qP780fGMbSKfhZd2ekKwlnA1y7co80YrZMAq1obtmTPi0Q7dYZwBLK1AMyTWlO/SF1LyH4Z+T03NvSUvlTZa9rqPeYiTdq7GvlWqzj/Gl/wBUeaF2fnEVErIioJwjLrqcu+FrcE0ahB2zpQ/mhrj5NXp15PRE3lBu9dbZJ7nxe6sQ5vKrdq/7yD+GXNb3JHBrRYWQAl5eu6YjHPeQpy7YlLs6GFWtEsV4Z+BqKwuqK5H/AA0fJ2Kbyz3cNHmN2SW/mpESby5WIaS7Q37sse945JOuSSo/2lddwB9zQv8A0ZZN9oJ7MPyMGuP3/BnQidJncvcnzLLNPa6L7qxEncvTeZZF/enE+6WIwtn2dkTf9VNegIDEri17hwg/0VARum2LVarhWg1xb603DWM6sBlhgax+XO1E9GRIXt5xvcwiHN5abcdOZXslE+tnMZ+dsyETGzMVrTEMArxKoa4gDlTECeAiYNmZQIGFyVqTifovhLAqSoBTQGvXvFWGPNBG9KHgkPyuXgf1wHZKl/FTHWeTW+J1qsQmz3xuXcYqAGimgrQAa13R56tts5x60CqMkUZKo3AD4749A8lEnDdcj7xmN4zHHuEU7Es0FGOyNfAgQIDkDgQIEAAgQIEAAjNcol48zd1oNc3Xm17Zhwe4k90aWOWcuV64ZUiQD5TNMbsQYVr3sfRjR4K5JHITNoajccu7eI0KXOrmplgkqK4WIUMd9Aak55jogAZRRSJA6NdKgk9W+NM1nAVS3RdWriDECmiqMRFBTcAeoHWI5pVVHaVsm6JTqGGHM0KnHjFa4QWqKGoNctxyyrDnOWaXhXCrYDuQNWh841oxGm8dVRlYuGZtOicyaUGEgAEZA4sIoVHEHUxmuZa0O3NqkuWMizEKijdibeeoZnhCRuXyexWC8ky17SlTSQAq00wgZkk6A6aQy+0c4ihalRnkvqgrRs6UQzOektLXzlY+GGlSa5AZ6xSGZX8/msVhDHJbblko0Wpv6dQATDTsHyiHa7xmvkzsw4VyiPzmcEZv5pFYwiuELp3G5jf3hSsd0IM4GHaVGh4d/CKbCiw50g2/P5/O+GsLBsNDXSlDWvCnHqiVarHMl5ujqDpiUr7xnGNocYMEph6w2CbOYrLRmI1oNO06Dvi4v+6kkWWSMAWa3lmpLZAkjWnCFlkUWovuI9ig57PKtIvdnJYH1gmGoYK6YSQQT1VrlizoKELmaxCu/ZmdOAZQFXcXYLX8IOZ7aUhItk6yl5WVajEKBswMiDpwPcIWdTWmL3M5VI2MpKKHWhdVTA5xuAQGzoEIagIzAFCqgEkEwzfBwy643PRYOWfJiwIAVdxrQgrQUrXhGWn387hCKSymQKdHIUoO7PLTONPbprfRGY4M5a1DU8pwC2BfNNekKa56Uz4pY3BqzNNGNZcxHozkuf8A/nSV3qvqclx7zHnOufXHoDk9m4AkrjJTxQL8z4R3SZH1K2RuYECBCnAHAgQIABAgQIACMefeWC9OdvCYoOUpVlDtAxt7Tkd0d/nTQqljkACT2DM+qPKd928z7RMmnWY7P6ZLe4wyW50+njcrLDZr/WmjYcKkjKtScqaZa/CI192smaVByTIDdXIsacaxcXRZgstKihNHbjU558aSyKdrcTGXYjPcDw3A7vCJwqU2zrS3JUqYZsxRMmGhYBmJqACdQDl18BGvS7AE5rmJbSlYlGM8A5+c2hxU4boyN2T5a4saqxoMAfFzfWWwip6h47os12hkhSryJL13SkKjLPMsBX5xPPGTdRRr+i2m2JAGCWeysqVbDzrFvxHI500qcq7s4o75u+UWksi80JkszHQagAYsq7yKjhB2m/pASkiSVBzZScKE7g4FWcDhiAhm7r6pMaZNliazecciu4YRoB3AimULGE1vuYlIt7olpzE0vZ5SKi1FelMNQTVi2YrTI5dUU8m7llWUWgqHcuFQMKoorTEy+caigBy7YcN/YZUyWspQJh3szHMZ4ic2PXlEqxTgbIZa2mTiJqVmCgG/CMW+oBrSkZ7o2/LX8Gu0LvO8Z30SVNBX62ociUq4R5oXLqOfhxh69bzez2eyUw4xRvJFBlnQUoCagV136xSWy9SJH0fEJhxYmcEsNQQqk60NanTcK6xHvS+nn4cQUBRQBa6ZcTwAh44nJrba/wCjUrJ/0yawNoL80zscU3DQ0AUKkvex8qtM+jmaRZbTglLJLZmOIgsza6KCTQ0B6Rik/SSfzQl85kMgaCoA0FTp1HXriJbr2mzQomOWC6A8dK9Z643oyck+KNp2aDaawOkxUlKySgAECYqVqak01bTM5w/tRYnd7PKQFiFNKnUjCDVj2EntjNzNoJ5TAZrlacaEjgSMz4wUy3s9CzMaUoSakU0pT369sCwz2brY1Rs0923WUtmJ1Yt0mxHKWBQ4VQ+eQKDcBTfGa2gB+kTa5dPLsyofCkNTrU7MGLsWHksWNRXLI1y36Qy35/PXFMeNqWp+DFBrkTJl1y45Rtrysq826mpVEZRU1P1QejV+1iUdzEaUpkbpl4p8peMxR4sI1V6TvqJrcUPttL/rMJ6j5RSCXYyCZtTj8co7XKvcWQ8+QWWUpJUakAUIFcqxxy6ZOKfLHF1HiwjpW1U2llndagekwEVn2IZ1qkkdP2Q2nW32fn0RpYxlKMQT0aZ5Zb4EVHJHKw3XL+88xvbYfCBGHFkSjJpG0gQIEAgIECBABmOUi9OYu20NWhZebXtmEJl3EnujzdZwWcAZFiAO/IfCOw8u160lSJAPlFpjfujAvrZvCOT3NYw8wA5hQWO6tNBXdVio45w3CbO/06qFl9eM8LKmEaUKj97oL7BPhGUi72iHRTM1LOeAzwkmg31qPEbooiM4XBGo2XjwHAMuDC5QGy64sxi4uCxyZhCGVMmucycQRV9daDj4DjOtd3yEltMCEoHwKMZqzDJjWnRQGu4k0OkTLjYS5DzOZEpcPRbEWd+2vE0pQAGsNWpwkuXKqMUqWTM8mgeZ0aHEwFau2RO6OCc5Oe1kr3It5cz9EVzKWXMc9ACtSAaYsycqZ9sVLWGWFUVZpr0oACqAE0riPln8OXXGgv2zjmZBoOddkGOiV0JFcPRIpQU0h29+nb7OhNQmZ8a/yeuNhk7L7/oa7Ke/LhCzxKs8uY2FQXpV8yT1ZaRX3bYMVpSW6nNwGU5Zb679Iurwt8/6cVRmALqAu45Lu3784mypyzLyJWhEtCCeJFRrv1A7oZZZKO/jkFaRTXtdita+akyyFGEYUBJ0xE9I9Y1IEQb1lATOaSTzZU0oWxzGJ4sMuFAopF5daM14OSCKFznUZAEDtGkRzYJs20Wh0U06S48xh0GW8nCCKLn0o2GRqk/Bt0QjslPwFyFFBUqXGIU4j4RUIucbG7rLzdjn4EcEg+UKM1F1weaM9M/hGTAHGLYsjm2n2MTYJbf3hc6h0hgtSF85Fmi0Xa3JFzSGM9MLYSDixUrQJVyQN5oNIvL+VhJNDhXnBUa9E4sC1+7gPbUHdELZyXWYx4S2He1E+MTdpW+pHXMr6Kk/zxyZHeVInNVIrdl5dbXK/GD6NW+EbbbN6WVut0Hga/CMlsTKra0J3Bj7JHxjU7YNWUg4za+irfGkUnyQn+ajqXJxJwXXZRxl4vSZm+MCLHZWRhsVmWmkmX61BPrg4DgnvJstoECBAYCCMHDNrtAloztkqKWPYoqfVAB565X725+85iA9GUFlD90Ym9pm8Irtn5FFZuNF8OkfXgijtltM6fMmt5TsXPa5LfGJ9hvcS5bBqkg1QbmJyIY8MlPcRvyMibjSPVSqGkLaGdWbT7Kgd7dM/wAVO6KvFCbRPLszMaljUnrOukJBisI6YpDcIeHCsKs0jG6qWCAmhZj0R1wwGhUuUWNFBJO4CpPdDMLLqz7Sc0MMqUtAa4nJLMdAxplWmmtN3EuWna0sgUSZQzz6IYZaUWg9dYopshl1BHaKe+EKYi8MORaROe9prOrs5YqQVroNNFGXVlBW6+ZkyaJhIVl8kqKU367++IeLsrBMK6Vh1CPNGljbtpZ81QpYAUzwihI0oTqOwUiHY7Q0s41YqRp3/nSEJZz9lvRMOGzsfNbL7p+UCjFKkPGkiU98zec5zGcdKA5UpwA0p1RHkXlORiyzGDN5RrWvbXf1wEsLnVW8D8oNLISwQnCWIABrvyGkZUEuDWkxtrdMIYY2Ic1bpHM6VPGGlESbwu1pRFTWtc6EZilRQ9o8e6IwNIeNVcRLQhoNhBkVgQxpcbNWwCYVPlOuFdwqGVwD2lcNeJEPbQWoNhljPBUsRpiIUEDsCjPea0isue7DPnBFNMiSeAHV20HfDNCuR1B92sQeOPUu9zbuVs0+wkk/SHPBD6yoiy2xckSQN7OfUo+MReT81aa3BVHiT8oe2lGO0WVPtfzuo+ELL5HPL849AWGVhlIv2UUeAAgQ8IEaecKgQIEAAjJcqN58zdk/OhmASh/iGjexijWGOP8AL7e9Fs9nB+1NYewnvfwjUUxx1TSOQytSeJi3vSwpLsslqfWTCXJ34SMh2Uw+JitsknEVUasQO8kCLjbGcOeCDSWgUd/9sMZJvWkj0/ozppCwsEDChF0DAFibd1rKYsIUk0yIyotSeHVl1b4hYYn3PJGME6VWvYDjb2UPjCT+O4jJl6z5KTGCIXevTJfoBt6r0Scj4RFW8vuL6T/AiIKuSa72JJ7+l8YNh1RNQSR58807pE03mToq+lN/+yFNaJtfJT2z/wBQwzd8nFMVev8AuY69cFjVJC1yotT35mJzkolMcpSVtnKJaz2NAidpl098LSw2k6Sx3SFP8hjeWm88M00FFZlzoMhMYqpzINMsz2jURf3bhKkEUZTRh17j3/AxPq/RdwdXZyO0WafLWrUTKuclF04VlwuxXs5kzFIXFRQjqqqwxMFIqANxOfbGo2/bonqovexqfUsYyxjCleMxfCWrufesUVSXHcSF66vsQ58wtkSSFqAdTr1wzCwISI60dTFCEs0GulIIwG9jRbFLSbMb7Ke8j5GKKY9STGh2aNJFof7tPZb+0UCS8+yOeD/2Sf6Crk2vJ/KpKmniQPAE/GH56Y71safekjxmEmF7Gy6WUni59QURKuez477k9TJ7CFzGP5HOn75P6O5CBAECGOIOBAgQAAx5r5Wr25+85wGYlkSl/wAMdL2y0eirxtokynmt5MtGc9ign4R5NtVoM2a8xs2Ylj2sSx9ZhonV6ZbtltsrIx2lOC1f0Rl6yIgXtaucnTG4sSOzQeoQ9dtoeUHdAaYcBbcMWh7csor3hVH3uR21vY1WFVgKmcLCeuLCsUkuLGT0ZMw78LAdrUlj+J4grE22dGSBvZlHoKXPtOPCJzfCFybRsrlMAk6wBnnHUtg9nUSyfSGALTD5y1Alg0pT7xFT3RsnR5MYa3RiNkpGOfnuRqdpyHvMdHvi2CXZ9eiAzPQ54JQJYdWYpFvfWzFllqbRLRZT0HkUAfgMOhbhGT2tUiTMU1JMns/1kw4hkN1SO6OTKrdndgVKvFmcF4VSbjLGZNAIZlqFzrzSV0UADPd31jUbHWkmWhqT0HAJ3qsyin391Ir1KiwzQG6RmZ7sKgsoz7QfCLHZgDAWXJFloi+FfhXvhZcFlGk39FFyhWgc2q+czkkU3KKD1mMwUpKXsmHxwSf5TFxt5MVpsoAZhat14iRn3CKa1noD8Ev28U4+8ReC2RPGrmyvaEiBhhfN5R1WdVWEqw4snfoN0EpA0zPqh1Rv/PdCtgl5La77WiWSatekzUpvNQAPUDFM7kmmnUPjX4xbT7nwy9/OgYmG4KfN/EBme8bjFYy59dfzXjEoVbaMTV7HRNmEpZE6yx9oj4RJ2KYPfn4Oc9mWUhNxy6WaSOKg+NWiRyUysV6Wh+CzT4zFX5wnc5O02dkECBAhzkDgQIKADF8rl58zdkwb5xWV3McTeyrDvjzrKUk5ak5DjWOscvt79KzyAdA0xh1scC+5/GObXLLrOTgvTP7gxe8Ad8a3UWzvwKoWXlosypKdR5Cq1RxYeceJxhOwZRk6Rpr5m4ZJH2iF9HpH3J4xmSYngum2XiwgIcAhKdUOYhTrjoBipSkkAbyB4mkSL0epQaAKW/zGYj2QsMWXyq6kAkdoGXrpDtrXFPZRSgYSwd3QAQesRN/I5vUS9tIk3NYQ7Fm8ladhJ3Hqpn4cY29w7Zqln5ilTLBFQKhgDUYQNwJp2DrylXRs/KZQlPq1lsKA0JZiQXOVMVKUPyERJNySGqUkqiqpAYnpkmoUliaYtK6akRFztgoKCSr9S0lXo09lBFWlnJKgk6U30G+hyrSI+39jYhGCkZgTK1DACrDo0408a50i82cuQrKLOoUrVZedN9GbI6k1oeFeMXU2aQKTFxBq5UrXq4e6En2sZyV+05XJnCchkorVV8Rw4XBZST0hwz4926NVLs6WWy4Qa4QWY8TSpij24uqZZhzsiZMWWTSYmLNGbyTiHlA0OtSD2iMLPvec4IM2YQciDMalDlQwKDe6FnlXDCvS1GZNJ34QPBa++HLyFGYaUcrlwlqqCI13rWagP2l8MS19VYkTZgelRRjVt3nEmkXWzSH9KlO2RCK9Q4U+NIBHd1QHlHv+UJH54RVbnVLbYXhr2++HrGuKbLXiyj1iIuOJ1xis+WT5pxeiC3wjJbIm2aKfM6MxvuufSDf1iMsdY0Ntakh/whfEoP5TGekrVgOJ9+Uc+DhiROq2BKJKHBVHgAId5EpeKdaZn3R7bM3wht2wqT9lGPgKxP5C5X1NobiyL4Bj/NDLk5f+cmdRgQIEOcwcEYOIt5W0SZUya2ktGc9igt8IAPOXKnenP3pPpmssiWP8IUPtYorLiqC7BagLTvqCF660I7KnQRW2icZkx3bNmJJ7WzPrMaO55eGStNWLN68K/wAB9KEzOonqLaNFdf8AaqsE3IAa8SwU17KYadkVNInXzMrOemgOEdiDCPd64gw+NVEZcBEwtRDZhaiKivcsbqUY6nQEE9i1mH+D1xARyc95zPac4nyzSRMb7hHfMKyx6g8MXbd5mzUlrq7BR+8aV8M4knu2cfqW7SR2DY+z/wD6qzD5U0Yz2bh7z3wm0KFqGUMoJY1pSoNVqNTuApwrF3ZJaqqquQUADsXIeqM7ev8AtqqWOFsDMK9EBMRJA68q/hEcikotsu7k9yxXaQO/NspRwTluOGhNDvGkP2u+lROlmBpnQjs/PCM/Pty/SmmGqqqHICrFnoKkaA4R84q59ra0z0lrkuIYuytfcISWRy5LLHHwXm1FZtmmA+er68VXnB4Mo8Y447b46TYGxzSTUmY71rnkxagHVSObHKOvC9jz/UKmSrtyct9lXbwRwPaIhq0ZNQeaFHgor66xJsdnIlzCRkQqd8xlIHooT2EcRDM49NjTUkjLrpFI/JnT6dVAJJhYQCkIWF1h6Oi/Inm4mXFJJmg1pgGM01IXQDdmSB3mI9fyYtNn0zmHqQek6/AGJ5HUWIxd8SSJQzoA+YG/EDh9HCR2MN9Sa+6JWKfLHF194izvlvq0HFyfBE+LGGtl5NbVK6mr4An4QmJ+wW/azd3o+GROPCU3rBEabkVkUsLt9qcfUqD31jK7TGllndageLL843XJPIw3ZK+8zn2iPhBE53ti/c2MCBAhzmDjD8r97czdrqD0pzLLHZ5T+ypHfG4jivLte2KdJkA5S0Ln8Uw4R4KvtRqKY1ckcpT3xsU+rA4S1H/LWp9tT6UZKXLrQDfl49e6NFfqYJRBYFiVDFTkSB0gRwqCaZZt1Ckc27SPQZmyK6674JlhRhDCOhBYhVzibYZWOYqnefdnTtyp3xFQQ4DSNYMvFZJMsy2UzRNAqTVAoUkgDIkEEluqGLLaFlsHRyrDQgiudQf1PDqireeTqSa65k+MKkoT8akADtMSWOuWI0nyaH9K53/EzfTp/wBCEPfLlucM2Zjp5RfOmmvMxVC7WpiBVlGpV1NK8aaVhQoB15b6QrjEaMLLFr0O+bMz++c66V+qhkXsEaquwIzyY/BR74rp87gPh4RGJ6vzpAsSHdcFp/pUfbcfvP8AIQyLRLrpp+P4EGISSWIYhSQubHgNBXhCFaKKCF0xZpJNpE6WZTSwssdJMHRYsN/SJxVBNSerOKW8CoeiGqgAcdNaHfmTnv8ACI7LCGjIY1F7G1QbMBpBh4RBqIqMOCZwi3uJwEmZ54lPdRwD6RUdpEU0aPZ6SuDpCuJmBoBUgKDQncuWe6IZnUSchi/pg6ArmAzU/Eej2dEKe+HtiBitS9QY+oj4xUW1gZjkEtVicR1NTrF/yfyfrnPBD6yogitMKFl8GaTauaFsrdboPDP4R07k+k4btsw4pi9IlvjHKNuXpIUcZn8Ib5x2XZeTgsdmXhJl/wAIjIHPk/LX6lnAgQIc5gEx5f2/vj6TeM9warzhVeGGX9Wv8Ne+PRm1F6/RrJPnfs5bEfipRR6REeUwatnuy741HT6dbtk+6VXnEDqWUnMClTw166ReXrYTMUBaYgcVK61ABqTTpAj3xV3OhqzAMcIHkjpAMaNQ7jTKutCY0RYYgxUJKWgDOimrUoCAxrSgpWnDhly5X700dLZUtcidBSWRyOlkaa4amoqCSQcqigyziltkjA7KDUA0BoM+vInrjTWqcgQPhDYcJICkUMwYsVQQzEkqa1FNAMoztunB5jMAQGNd2pzOnXWKYpSfJqZGEGohYWFCXHRZtDRlxPs9lBUq3QoQ2Ig4aUIoeB3jjXsqxKBGYyOvWIkC8pg0mNTgaEeBBEJJt8GNDqTAGXDop9R1B4ltKbhlDb3e1cNQWrhIFSA28A+cRoacQNYjzZ7NmSSR6uwDIQYnsDiDEEVzBoc9acK1OnGM0vsZbJky5qeeMjhNAT0joo+0xzyGlCTQQa3LRwMQIxBMhUlvOVeOEatoIgy5hAyJG8UNM+rhCEmsuYJyrv7vgARpBUvJqst51hxqstWAQ1NftlfKmt9mWugJ1zO/KkmyqEgZgaGlK9dDmP7w/LmnTEamgGeXYfE9lYbZcq16jx742Ka5HUXyRzX1wdIU0BYpYDZEXdiuuXzSu4Ys1aKppUA7qgZ5EZV8ocKRVhM+PV8KxprHMLqpKFAaJLw0x0BGYelcKgan78QzSaWwkiPaLsluEClJag50OJiSBiAzJYgjeRTPKJ4lCWgwLUKD0GpmK1JO8tWpOVAeG5MqeZiNzLsJgJdhiCVBNMhh1YLUmoHSHECE220tTEUwFEORILHKlAv2RkSaAeMc1uTpiGbtLksxyBJrl150jV8nkvOaepB4lj8IyNK5xudgZVJTniwHgpPxjsltEzJ8QtuRUSF4s59Sj4x3myS8KKv2VA8ABHCNpVx2uyS+JA9J1HwjvYhIcEM3xig4ECBDnOc65bb35uwpKBznTBX8Mvpn2sHjHBJXGOm8vV44rTKkj9XKqe2a3yVfGOcWSZhIIUNTSoqOokb+yCzvwqoGiuuUyyglFVz9YuOma0ArxWlc6Z0pQamJL2n6ypTGFDUAIOFiWpVa71wZnhrrGbmTGc1YktxJNf8AxCQlOEQeK3bZRRNUk1ZhcZE0BZahlAzqv3tQMvcBDcu6ZJUNgShNB0303nysqcN1PHP1/OcFLnkHKoO6la+MKsTXDBotDs1MP2aHMeUdf3YTN2fmKATgPaSP4gBEf/SUz7XqHyhp7zmV8sjsy90USyfRlsnnZibxX2/6Ij2jZ+YgqaHXIE1yzPlAV7oZS9Jn2j4D5Q3NvB2yJJHD+w1jV1O9GbkmVcU9gGWWxBzByz8TC/0dtG6UfFfnEITCMvdBmceJ8Ya5ASxs7aP2TeK/OGLPdExnK4aYSA1SAAToDxrnkKxGad2+MFKtBU1ViD1Qe4bsWZ2Wm/aT/mf0QGuGYKKWQ14kjq3rU91Ygf6UmftD6vlCpdrnMRR28aDPjTI98LWTyh1q7Fj+jEz7ScNH/phVnuAo9ZmBlocul2DcK0rWIRvSZuc/nuhufanZc3JG+poDwOULWR90Y4sv2sUoOFCyiTQjIk9ZIJIwjideGsE94DEaYWdcqE0Boc6btKUGnujNhc4MHLrhelfLDQaMzA83ESisRhHSFaMcycyBQVIGpJ0yhE/FhmhcLNhJYAgKqmpyGEEmm451AJ4ChTvyg5TFWDKcJHdnB0q4FcBqkb/YqXSzV4sx9QWMLMzJJAFc6aeEdE2Ul0syddT4sfhFZPYnlVIYMvHfFkXg0r1MXMdxWOLXAmO/ZX3c/RlE+8x2kQQ4OfN2X0CBAgQ5A4Byj3U73tNWacPOUMo0qGUKAoB3ZgjtHXFdI2LDKCJ3sZ/xR2LlI2Q+m2UlB9fKq0o6E/al1+9lTrAjmNwXtjALa+S+6jZ9Km4H3gxCbkmehilqhtyV36GU/Xex/wB0Vlvunm3w48WQ82mvfHQGEYq9ruLz5jkecQN+QoB7oIybObPnljQxd9zc6SMYFBqRXXviU+y9P1o9H/uifs7ZcCMaZlt3ADL3mLJ3jXJpjY8jlFMoJGyZIY88oCipJU0zIG4k6kRHm7LsHChgxYBlwKWqDoQNdx8I0Qt6oJgOEkoAAwqCcamhHYKwuXaFcsQwXHLCgaBMJU4Mh5BAND3GDVIqn5M7J2SapBbCQc6ocj155RLGwrbpo4+QT3+VGpsJUsqVxDBhZhWmRLAiuoXId0WCTQa0OE1FNR0RkBXwhXkYamYldh2/ajr6B9fSg02AZjQTVz+6fnG4WYBTMVqSakivX1wxZyocHojPhC62FmPmcnzD9ancCfjBryfP+1TPLyT1a5xtFVaivN9VAuu6vfSHsY6OIrUE6kHcIzqSGUmYD/8AHrj9amenRb5wG2Fmac6lPwt843iuKJmuEbqjI1NMvCFChKliCQd5GlPnB1JDa2c+Owz/ALRPRaDTYmYBTnEP7rRvJZrU6tkMsNadQhUtRnQUqcz0T3EHQanKN1yF1swX6ETP2ieDQlth5v7SX4N8o2qyh1+J+cHzHb4n5wdSQamYj9BZo0mS/a8dIL9Bp1fLl+18o3aWft8T84SZHb4mDqM3VIxH6Fzq/wCsl+DfKNhdljMqUqGhKKASNK5k0r1w4ZPb4mJKjIdf/iDU2Sm2yp2EXFfjn7ImepQkdlEcf5K1xXnaH4JMPpTFEdhjohwSz/L9goECBDEAERxvlM2e+h2kWuWv1E84ZwA8lzni7/KHWDxjssQb5ulLTIeTMFUmLQ8RwI4EGhHWBCyVqimOeiVnIrDasYoTmPWDoR1ERCnSwWbtMN2jYy85DFEkuyoSqugVsS16O+oHAUqK03QuTJmKAs5Ss0DpqwoQdcxuyoe+JQi09yf+QpxTj5H7PQKc6Z/CGpk0A6iIN5ybU1Po8uY4HlYJbTKHdWgNMqxUPZLx32ef/wDGf+iBxdj4JLpIat02YJjAN5x3Dj2Ra3TMOGja17OERZEiZQc8jK+8MpQ65HCQMoK186Kc1LL64qIz00pXDoIq4e20drj7NRrLvb81i1Uxz+TedpX9Qe+VMESf0injWUPRcfGOeUGLGJulaEFqRiF2rmjWWvtCFHapt8tPSMLpkNpNujQ5WMLL2vP7Nf8AMPyh39M2/Zj/ADP7RmiQ6gzZtBgxiP03I/VHumf9sENuiP1Tf5n9oNMjdDNo6fmkNYRwHhGSO3XGU/pj5QDtkDT6uZ4gwJMXQzYKg4DwEL5scB4CMg22ijzZvs/ODXbyX9mZ4J/VBpYaGbJZY4CEvLGsZWXt3L3iZ6K/1QtdvJX3/QHzjKYaGaFlHAQ7Z2ypwz91fdGYbbeSfOb/AC4XJ2ukmvSapUjyDvBp66Q9MTQy85GZVbRaG/8ATHtMT8I63HLuRWXlaW/9tf4zHURHTHg5s3zYUCBAhiIcFSDgQAERHJdtlpbpvXhPiix1sxmL62IS0zjNaY6kgCihfNyrmICOaDlGkU3JhN6U9epD4YgfeI39Iobg2Tl2R2dHdiwwnFhprWuQEX0BuKLjGmcz5TbomTLTLeXLdwZdDhRmzVic6Dg0Hya3bPk2l+ckzERpZFWRlFQykCpGtKx0ukFSG1bUdfWejQHSBSDECFIiSghBsy/ZHgIdgQARzYJf2E9BflDT3NIOsmUe2WnyibAgNsrH2Zsp1s0g9smX/TDEzYuwtrZLP/lIPcIuoEAWzPnk/u//AIST3IB7obfk4u8/7qncXHuaNJAgN1y8mWfkwu462cf5k3+uGG5Jru/YsOydN/qjYQIDdcvJiW5Ibv3JMHZOf4kw0/I3YTvnj/EHxUxu4EFG9Sfk55M5FbIdJs8d8s/9OGG5EZG60Th2rLPwEdKpBQG9afkzux+xy3esxVmNM5xgSWAFMIoAKd5jRwUHATbbdsKBAgQGH//Z"/>
          <p:cNvSpPr>
            <a:spLocks noChangeAspect="1" noChangeArrowheads="1"/>
          </p:cNvSpPr>
          <p:nvPr/>
        </p:nvSpPr>
        <p:spPr bwMode="auto">
          <a:xfrm>
            <a:off x="63500" y="-1081088"/>
            <a:ext cx="2019300" cy="2257426"/>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1028" name="Picture 4" descr="http://images02.olx.es/ui/5/33/52/1268690632_80863152_1-Fotos-de--La-Sagrada-Biblia-Catolica-Edicion-de-Lujo.jpg"/>
          <p:cNvPicPr>
            <a:picLocks noChangeAspect="1" noChangeArrowheads="1"/>
          </p:cNvPicPr>
          <p:nvPr/>
        </p:nvPicPr>
        <p:blipFill>
          <a:blip r:embed="rId2" cstate="print"/>
          <a:srcRect/>
          <a:stretch>
            <a:fillRect/>
          </a:stretch>
        </p:blipFill>
        <p:spPr bwMode="auto">
          <a:xfrm>
            <a:off x="5362575" y="1772816"/>
            <a:ext cx="3781425" cy="3600400"/>
          </a:xfrm>
          <a:prstGeom prst="rect">
            <a:avLst/>
          </a:prstGeom>
          <a:noFill/>
        </p:spPr>
      </p:pic>
    </p:spTree>
    <p:extLst>
      <p:ext uri="{BB962C8B-B14F-4D97-AF65-F5344CB8AC3E}">
        <p14:creationId xmlns:p14="http://schemas.microsoft.com/office/powerpoint/2010/main" val="428566171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3168351"/>
          </a:xfrm>
        </p:spPr>
        <p:txBody>
          <a:bodyPr>
            <a:normAutofit fontScale="92500" lnSpcReduction="10000"/>
          </a:bodyPr>
          <a:lstStyle/>
          <a:p>
            <a:pPr algn="ctr">
              <a:buNone/>
            </a:pPr>
            <a:r>
              <a:rPr lang="es-CO" dirty="0" smtClean="0"/>
              <a:t>     </a:t>
            </a:r>
            <a:r>
              <a:rPr lang="es-CO" sz="3900" dirty="0" smtClean="0"/>
              <a:t> </a:t>
            </a:r>
            <a:endParaRPr lang="es-CO" sz="4800" b="1" i="1" dirty="0" smtClean="0">
              <a:solidFill>
                <a:srgbClr val="FF0000"/>
              </a:solidFill>
              <a:latin typeface="Agency FB" pitchFamily="34" charset="0"/>
            </a:endParaRPr>
          </a:p>
          <a:p>
            <a:pPr algn="ctr">
              <a:buNone/>
            </a:pPr>
            <a:r>
              <a:rPr lang="es-CO" sz="4600" dirty="0" smtClean="0"/>
              <a:t>  Durante este periodo el mundo a entrado en el corazón de la iglesia, representado por la mescla de la arcilla con el hierro.</a:t>
            </a:r>
          </a:p>
        </p:txBody>
      </p:sp>
      <p:sp>
        <p:nvSpPr>
          <p:cNvPr id="4" name="3 Rectángulo"/>
          <p:cNvSpPr/>
          <p:nvPr/>
        </p:nvSpPr>
        <p:spPr>
          <a:xfrm>
            <a:off x="323528" y="3933056"/>
            <a:ext cx="5328592" cy="1938992"/>
          </a:xfrm>
          <a:prstGeom prst="rect">
            <a:avLst/>
          </a:prstGeom>
        </p:spPr>
        <p:txBody>
          <a:bodyPr wrap="square">
            <a:spAutoFit/>
          </a:bodyPr>
          <a:lstStyle/>
          <a:p>
            <a:pPr algn="ctr"/>
            <a:r>
              <a:rPr lang="es-CO" sz="4000" dirty="0">
                <a:solidFill>
                  <a:prstClr val="black"/>
                </a:solidFill>
              </a:rPr>
              <a:t>“El apogeo del papado fue la medianoche del         mundo”</a:t>
            </a:r>
            <a:r>
              <a:rPr lang="es-CO" sz="4000" dirty="0">
                <a:solidFill>
                  <a:srgbClr val="FF0000"/>
                </a:solidFill>
              </a:rPr>
              <a:t> </a:t>
            </a:r>
            <a:r>
              <a:rPr lang="es-CO" sz="3200" dirty="0">
                <a:solidFill>
                  <a:srgbClr val="FF0000"/>
                </a:solidFill>
              </a:rPr>
              <a:t>(C.S. pag.64).</a:t>
            </a:r>
          </a:p>
        </p:txBody>
      </p:sp>
      <p:pic>
        <p:nvPicPr>
          <p:cNvPr id="9218" name="Picture 2" descr="http://t0.gstatic.com/images?q=tbn:ANd9GcTAz8Nv4Csmh6WUZmh1EEV8hQ-c3jPKhQb2Zkk1LGBS2wawbC9dig"/>
          <p:cNvPicPr>
            <a:picLocks noChangeAspect="1" noChangeArrowheads="1"/>
          </p:cNvPicPr>
          <p:nvPr/>
        </p:nvPicPr>
        <p:blipFill>
          <a:blip r:embed="rId2" cstate="print"/>
          <a:srcRect/>
          <a:stretch>
            <a:fillRect/>
          </a:stretch>
        </p:blipFill>
        <p:spPr bwMode="auto">
          <a:xfrm>
            <a:off x="5940152" y="3645024"/>
            <a:ext cx="3203848" cy="2736304"/>
          </a:xfrm>
          <a:prstGeom prst="rect">
            <a:avLst/>
          </a:prstGeom>
          <a:noFill/>
        </p:spPr>
      </p:pic>
    </p:spTree>
    <p:extLst>
      <p:ext uri="{BB962C8B-B14F-4D97-AF65-F5344CB8AC3E}">
        <p14:creationId xmlns:p14="http://schemas.microsoft.com/office/powerpoint/2010/main" val="27066287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nodeType="clickEffect">
                                  <p:stCondLst>
                                    <p:cond delay="0"/>
                                  </p:stCondLst>
                                  <p:childTnLst>
                                    <p:set>
                                      <p:cBhvr>
                                        <p:cTn id="11" dur="1" fill="hold">
                                          <p:stCondLst>
                                            <p:cond delay="0"/>
                                          </p:stCondLst>
                                        </p:cTn>
                                        <p:tgtEl>
                                          <p:spTgt spid="9218"/>
                                        </p:tgtEl>
                                        <p:attrNameLst>
                                          <p:attrName>style.visibility</p:attrName>
                                        </p:attrNameLst>
                                      </p:cBhvr>
                                      <p:to>
                                        <p:strVal val="visible"/>
                                      </p:to>
                                    </p:set>
                                    <p:animEffect transition="in" filter="fade">
                                      <p:cBhvr>
                                        <p:cTn id="12" dur="100"/>
                                        <p:tgtEl>
                                          <p:spTgt spid="9218"/>
                                        </p:tgtEl>
                                      </p:cBhvr>
                                    </p:animEffect>
                                    <p:anim calcmode="lin" valueType="num">
                                      <p:cBhvr>
                                        <p:cTn id="13" dur="400" fill="hold"/>
                                        <p:tgtEl>
                                          <p:spTgt spid="9218"/>
                                        </p:tgtEl>
                                        <p:attrNameLst>
                                          <p:attrName>ppt_x</p:attrName>
                                        </p:attrNameLst>
                                      </p:cBhvr>
                                      <p:tavLst>
                                        <p:tav tm="0">
                                          <p:val>
                                            <p:strVal val="#ppt_x"/>
                                          </p:val>
                                        </p:tav>
                                        <p:tav tm="100000">
                                          <p:val>
                                            <p:strVal val="#ppt_x"/>
                                          </p:val>
                                        </p:tav>
                                      </p:tavLst>
                                    </p:anim>
                                    <p:anim calcmode="lin" valueType="num">
                                      <p:cBhvr>
                                        <p:cTn id="14" dur="400" fill="hold"/>
                                        <p:tgtEl>
                                          <p:spTgt spid="921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921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921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fade">
                                      <p:cBhvr>
                                        <p:cTn id="21" dur="100"/>
                                        <p:tgtEl>
                                          <p:spTgt spid="4"/>
                                        </p:tgtEl>
                                      </p:cBhvr>
                                    </p:animEffect>
                                    <p:anim calcmode="lin" valueType="num">
                                      <p:cBhvr>
                                        <p:cTn id="22" dur="400" fill="hold"/>
                                        <p:tgtEl>
                                          <p:spTgt spid="4"/>
                                        </p:tgtEl>
                                        <p:attrNameLst>
                                          <p:attrName>ppt_x</p:attrName>
                                        </p:attrNameLst>
                                      </p:cBhvr>
                                      <p:tavLst>
                                        <p:tav tm="0">
                                          <p:val>
                                            <p:strVal val="#ppt_x"/>
                                          </p:val>
                                        </p:tav>
                                        <p:tav tm="100000">
                                          <p:val>
                                            <p:strVal val="#ppt_x"/>
                                          </p:val>
                                        </p:tav>
                                      </p:tavLst>
                                    </p:anim>
                                    <p:anim calcmode="lin" valueType="num">
                                      <p:cBhvr>
                                        <p:cTn id="23" dur="400" fill="hold"/>
                                        <p:tgtEl>
                                          <p:spTgt spid="4"/>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328592" cy="6264696"/>
          </a:xfrm>
        </p:spPr>
        <p:txBody>
          <a:bodyPr>
            <a:normAutofit fontScale="92500"/>
          </a:bodyPr>
          <a:lstStyle/>
          <a:p>
            <a:pPr algn="ctr">
              <a:buNone/>
            </a:pPr>
            <a:r>
              <a:rPr lang="es-CO" dirty="0" smtClean="0"/>
              <a:t>     </a:t>
            </a:r>
            <a:r>
              <a:rPr lang="es-CO" sz="3900" dirty="0" smtClean="0"/>
              <a:t>En la pagina 62 de (Conflicto de los Siglos a partir del párrafo 4 leemos): </a:t>
            </a:r>
          </a:p>
          <a:p>
            <a:pPr algn="ctr">
              <a:buNone/>
            </a:pPr>
            <a:r>
              <a:rPr lang="es-CO" sz="3900" dirty="0" smtClean="0"/>
              <a:t>Los siglos que se sucedieron presenciaron un constante aumento del error en las doctrinas sostenidas por Roma, - entre otras podemos enumerar las siguientes </a:t>
            </a:r>
            <a:r>
              <a:rPr lang="es-CO" dirty="0" smtClean="0"/>
              <a:t>-:</a:t>
            </a:r>
          </a:p>
        </p:txBody>
      </p:sp>
      <p:sp>
        <p:nvSpPr>
          <p:cNvPr id="28674" name="AutoShape 2" descr="data:image/jpeg;base64,/9j/4AAQSkZJRgABAQAAAQABAAD/2wBDAAkGBwgHBgkIBwgKCgkLDRYPDQwMDRsUFRAWIB0iIiAdHx8kKDQsJCYxJx8fLT0tMTU3Ojo6Iys/RD84QzQ5Ojf/2wBDAQoKCg0MDRoPDxo3JR8lNzc3Nzc3Nzc3Nzc3Nzc3Nzc3Nzc3Nzc3Nzc3Nzc3Nzc3Nzc3Nzc3Nzc3Nzc3Nzc3Nzf/wAARCACxAG4DASIAAhEBAxEB/8QAGgAAAgMBAQAAAAAAAAAAAAAAAgMAAQQFBv/EADYQAAEEAQIEBAMGBQUAAAAAAAEAAgMRBBIhBTFBURMiYXEUMoEjQlKhsfAGM0NTwRVikdHx/8QAGAEBAQEBAQAAAAAAAAAAAAAAAAECAwT/xAAnEQEBAAICAQIFBQEAAAAAAAAAAQIRITEDEtETQXGh8CIjMlFh4f/aAAwDAQACEQMRAD8A8pL55HODWtBNhrRQHoELW7pg3VgLpIyvQVZhJFkIxqrZXZKmhnLK2UDE4tUpNBJZsr0gj16ppCqk0E6AhcxP0qabTQzeGhcwrUWKixBl0qi1aCxUWbqhwaiaN1Vo21zQMaG0qICpXSCiFNKMBEQgVpUDdkylKQL0qaUytkPVABFISEwhCUQshCQmFLIQEBaY0KgEYCKgRAKAI6QUAiq1AFYCIlKUipSkAEISEyrWrHwZHQnLeY48eN3zyH+YR91rfvH8u5CDJjY8mVkRY8DdUsrwxg7kmgulDg8GmnGF8dkjIc7Q3KMbRAX3QGn5tPTVfrVLo5+TFjzcP4zwfEjjwmzkviDRqZLzcx7uxbyrYDkNlgnwuEGY5EXFB8E46hB4T/HaPwVWm+mq66qbVxsrGlxcmXHmZolieWPaejgaKQQt/FMt+fxDIy3tDTNIX6Qb077D/iljIVFtRBA0pgQENkSqlAgIBMDULQm0iBpaYcJ7oBkyubFjeIGayRbjtekczQNmkONjTZUzYcaJ8srtmsYLJXo8PHeMI8Hy8PTxWIPfhtnYC0tdRLRvRJpxBIq1L0sc2Hh5kyv9Klmjj16n4smgVJIQNILudGq9Cjy8DIz+E4TsOGSSXCa7HycdjSXxu1kh2kb0b3PcUk4bm5sAwJjpkbvjvP3T+E+inEMqXNyopSx0GeyMsypg6tdcnbb3pAB7lccPJecc+5+bdM8Jxcer+aLY7J4G0xysx5DktqfByGF4ABBaXAEU7mRvY+q5eTO/JnfPLp1vO4Y0NA6AADkANl0BBF4AaNcokd88YAOwsh18u93uufKxrZHtY8PaHEB3cd1vHOZWsXHRJCBwtMIQkLptC2jZMalt5JjUDArAUa1GBSAmhbMLh2ZnBxxMaSUNNEtGwPaz19FG4LmYYyZ5WQh4JhjdZdLRqwByHPc16WtvGY3DA4W9tfBHGaG18ol/qX/uvf2pEaTj+D/D+S3HZNDlxytj4hG/Z2jfSe4aSRY7gdErDyG5HDfgp5CybHPiYMgBtruse29HmOxWmbiE2JDwvKmAfleC+OVkgvxoCaYHjsRqr2BXJxW63POkF4aSxnOz/naz9FnK6lrWM3dH5T3cVzDlObHA95GotunPAGp1dL5n3R6vjYfHYGuy4QWytP8AWZyv9/8ASCebTEBMzU5/mew2N+Qdt37fVZG5EkOSJ4yGvadqG3svNljn5OfnOvb6X/rrMscOPlWeaQPaGMYGMu9N3Z7kom4OTJH4jIXOaRYqrI7gcyt2TDDK+HPiaPh3SNE8f9s3v9DusmYzJZxJ1ajPr1Rub132I9FcfLLNY8X/AEvj1d3keUyHI0sgzYY4W14cTw5unbrQIvnva5s8LoZnxSCnscWuHqFvzJo4uIzSRxRPfYIcd2tf1IHI73zXPeS9xc4kuJsnuVvwzKfRnya3x2Q3kmN2S28gux/DTcSTiIjywzW9hbjGX+UJvu6x1be362F3c1YPDjLNitzHuxIcoOEMz2+UnoT1Dbrf37JU8MuNkSY87DHNG4se09CteZg5X22XxyZ8M7tTY45G3JK8bbN2pgqr5dgU+aSPi3C/iJHhufhNa2QucAciK6BHdzdh6ghBonw5OM4mFkcOAlmgx2488AcA9hbdOAJ3aR16G+6R8TlcHAhxM/zvGqeOIhzGu6C9wXDqRy7rk3urJTSHyTSTyulmkdJI425zjZJUs90oGgn4sZnkLQSAGlxIFmh2HUqZWYzdWS26iSAt0kuBLxezrP19U8yMwXtYYWSSUDIXi9iL0jtsefNDBJC9z8d4LIpT5Hvq2O6EntztXkmF7qzHSQ5MYDJNLNWuhQPPY1S8+WXqvps4dscdTcvI2vHDsgGjJiZDNwfvsP8AkWl8Q+JwwI4cmR2HK3VEQ7Yt7KSzeJgymRuiIloxmnnY2Nd9ufrSDh2RHLG7AzHVFIfs3n+m/v7d1y9Nn7lm9d+/1nu3bL+nffX5/TmFCU7Lgkxch8Ezaew0fX1SC5e3GyyWPNZq6pLN2D2CNuyBh8g9grCo9JJlcP4rixZfFMl7M3HAjmawW7LYPkIPIOAFEn0PoubmZgypGlkEUEUY0xxRj5R6nm4+pWFpRgoG2VYKXasIGkq45HRuDmPc1w5FpohLvZQm07Trp0TlvOJIMjJdMZW0yMknRv8AMSeXLosL5XvcHvcXO23dvyS7VErGPjxx23c7exzTyTyF8ry5x6lKPuqJVFb1JxGXXhI4viDHkI+Ohb9i7+638PuFxnAhxaWkEcweiJkjontkjcWuabaRzBXXlxjxqNuVhMaMrlkRXVn8Q915bfgZc/xv2vtXaT4s47n3cCP5G+yYAkRO8jfZOabXqcRckQKm3VDSBgKK0A2CtAVq7Q2qQESqJVEqr2QWeSElQlDaCnnYq4smWA6oZXRuIq2mtkEh8pSXHYBS6vFWWzpUfyN9k6MpEezG+yNpoqo0alAUq0cYLjQ7X7KBthUXbonQOaHEuaABYPf0/OkkndQM1KWl2paoYShJQkoS5AZKpBdq2kE+Y00cygGT5Ss5K0zuiMfka5rhzt1g/ksZKgbHuxvsmR2XgAajeze6XF8jfZOx5BHJqIJIadJHQ1sVQ6ZjYzQjaQ0U51mietb/ALpFCAwBhNFw1SH8Len79lnY6NrgXBzxYsckRmaWvFOJe6ye47KBk8jpHE0dPTbt0+gSyS004EHsQmfEtErnaXFpPlB6Dt+n0Wdz9RJJ37nmUGmRoia0OGqUi9P4QeX1QSOprfs9Dt/NvTh9VC4ZWS5xtuo6nXyaOqXNO2YkhpbuAwdGtA2CKJgMj2saLc40Am6Ypc4MZ5YjIGgDqLq91nx5xDKJC3UQDpF9a2KqGXw8iOUi9Dg6geyAmDU7lZJoDuUc5OvS/UWsG1D9PySocjRIXafQAHkP/NkTslpv7MkOfrdbuY6D9URWRE9rWs0uL3b1XJYytE2Q1zJPK4F79RN8x25eqzWgdEfI32RpUfyN9kdq7BWrtCrQWTsqJtUqUB+I7QWA007muqWrKE+iCWqLlSnuggKslDsrVAvstQcgjcRoO6Wa080DmfK32CMKKKAlFFEEVBRRBChKiiARzT2qKIHM5pzeYUUQMyvk/fdY5FFEH//Z"/>
          <p:cNvSpPr>
            <a:spLocks noChangeAspect="1" noChangeArrowheads="1"/>
          </p:cNvSpPr>
          <p:nvPr/>
        </p:nvSpPr>
        <p:spPr bwMode="auto">
          <a:xfrm>
            <a:off x="63500" y="-457200"/>
            <a:ext cx="600075" cy="962025"/>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28676" name="Picture 4" descr="http://asociacionadventista.com/wp-content/uploads/2012/01/conflicto-de-los-siglos.jpg"/>
          <p:cNvPicPr>
            <a:picLocks noChangeAspect="1" noChangeArrowheads="1"/>
          </p:cNvPicPr>
          <p:nvPr/>
        </p:nvPicPr>
        <p:blipFill>
          <a:blip r:embed="rId2" cstate="print"/>
          <a:srcRect/>
          <a:stretch>
            <a:fillRect/>
          </a:stretch>
        </p:blipFill>
        <p:spPr bwMode="auto">
          <a:xfrm rot="20407315">
            <a:off x="5940152" y="1268760"/>
            <a:ext cx="2592288" cy="3918570"/>
          </a:xfrm>
          <a:prstGeom prst="rect">
            <a:avLst/>
          </a:prstGeom>
          <a:noFill/>
        </p:spPr>
      </p:pic>
    </p:spTree>
    <p:extLst>
      <p:ext uri="{BB962C8B-B14F-4D97-AF65-F5344CB8AC3E}">
        <p14:creationId xmlns:p14="http://schemas.microsoft.com/office/powerpoint/2010/main" val="26875743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3"/>
            <a:ext cx="8229600" cy="720081"/>
          </a:xfrm>
          <a:solidFill>
            <a:schemeClr val="accent1">
              <a:lumMod val="20000"/>
              <a:lumOff val="80000"/>
            </a:schemeClr>
          </a:solidFill>
        </p:spPr>
        <p:txBody>
          <a:bodyPr>
            <a:normAutofit/>
          </a:bodyPr>
          <a:lstStyle/>
          <a:p>
            <a:pPr>
              <a:buNone/>
            </a:pPr>
            <a:r>
              <a:rPr lang="es-CO" dirty="0" smtClean="0"/>
              <a:t>1).</a:t>
            </a:r>
            <a:r>
              <a:rPr lang="es-CO" sz="2800" dirty="0" smtClean="0"/>
              <a:t> </a:t>
            </a:r>
            <a:r>
              <a:rPr lang="es-CO" sz="2800" dirty="0" smtClean="0">
                <a:solidFill>
                  <a:srgbClr val="FF0000"/>
                </a:solidFill>
                <a:latin typeface="Agency FB" pitchFamily="34" charset="0"/>
              </a:rPr>
              <a:t>SE ESTABLECIÓ LA DOCTRINA DE LA INMORTALIDAD DEL ALMA:</a:t>
            </a:r>
          </a:p>
        </p:txBody>
      </p:sp>
      <p:sp>
        <p:nvSpPr>
          <p:cNvPr id="4" name="3 Rectángulo"/>
          <p:cNvSpPr/>
          <p:nvPr/>
        </p:nvSpPr>
        <p:spPr>
          <a:xfrm>
            <a:off x="467544" y="1628800"/>
            <a:ext cx="5400600" cy="4708981"/>
          </a:xfrm>
          <a:prstGeom prst="rect">
            <a:avLst/>
          </a:prstGeom>
          <a:gradFill>
            <a:gsLst>
              <a:gs pos="71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r>
              <a:rPr lang="es-CO" sz="3600" dirty="0">
                <a:solidFill>
                  <a:prstClr val="black"/>
                </a:solidFill>
                <a:latin typeface="Agency FB" pitchFamily="34" charset="0"/>
              </a:rPr>
              <a:t>La creencia de la inmortalidad natural del hombre y en su estado consiente después de la muerte. </a:t>
            </a:r>
          </a:p>
          <a:p>
            <a:pPr algn="ctr"/>
            <a:r>
              <a:rPr lang="es-CO" sz="3200" dirty="0">
                <a:solidFill>
                  <a:prstClr val="black"/>
                </a:solidFill>
              </a:rPr>
              <a:t>    Sobre esta se estableció la invocación de los santos y la adoración de la virgen María. También se derivó la doctrina del tormento eterno para los que mueren impenitentes.</a:t>
            </a:r>
            <a:endParaRPr lang="es-CO" sz="3200" dirty="0">
              <a:solidFill>
                <a:prstClr val="black"/>
              </a:solidFill>
            </a:endParaRPr>
          </a:p>
        </p:txBody>
      </p:sp>
      <p:pic>
        <p:nvPicPr>
          <p:cNvPr id="26626" name="Picture 2" descr="http://apologista.files.wordpress.com/2009/04/cuando_alma_sale_cuerpo11.jpg?w=640"/>
          <p:cNvPicPr>
            <a:picLocks noChangeAspect="1" noChangeArrowheads="1"/>
          </p:cNvPicPr>
          <p:nvPr/>
        </p:nvPicPr>
        <p:blipFill>
          <a:blip r:embed="rId2" cstate="print"/>
          <a:srcRect/>
          <a:stretch>
            <a:fillRect/>
          </a:stretch>
        </p:blipFill>
        <p:spPr bwMode="auto">
          <a:xfrm>
            <a:off x="5868144" y="1844824"/>
            <a:ext cx="2952328" cy="4104456"/>
          </a:xfrm>
          <a:prstGeom prst="rect">
            <a:avLst/>
          </a:prstGeom>
          <a:noFill/>
        </p:spPr>
      </p:pic>
    </p:spTree>
    <p:extLst>
      <p:ext uri="{BB962C8B-B14F-4D97-AF65-F5344CB8AC3E}">
        <p14:creationId xmlns:p14="http://schemas.microsoft.com/office/powerpoint/2010/main" val="41406832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648072"/>
          </a:xfrm>
        </p:spPr>
        <p:txBody>
          <a:bodyPr>
            <a:normAutofit/>
          </a:bodyPr>
          <a:lstStyle/>
          <a:p>
            <a:pPr>
              <a:buNone/>
            </a:pPr>
            <a:r>
              <a:rPr lang="es-CO" dirty="0" smtClean="0"/>
              <a:t>2). </a:t>
            </a:r>
            <a:r>
              <a:rPr lang="es-CO" dirty="0" smtClean="0">
                <a:solidFill>
                  <a:srgbClr val="FF0000"/>
                </a:solidFill>
                <a:latin typeface="Agency FB" pitchFamily="34" charset="0"/>
              </a:rPr>
              <a:t>SE ESTABLECIÓ LA DOCTRINA DEL PURGATORIO:</a:t>
            </a:r>
          </a:p>
        </p:txBody>
      </p:sp>
      <p:sp>
        <p:nvSpPr>
          <p:cNvPr id="4" name="3 Rectángulo"/>
          <p:cNvSpPr/>
          <p:nvPr/>
        </p:nvSpPr>
        <p:spPr>
          <a:xfrm>
            <a:off x="467544" y="1196753"/>
            <a:ext cx="5400600" cy="3447098"/>
          </a:xfrm>
          <a:prstGeom prst="rect">
            <a:avLst/>
          </a:prstGeom>
        </p:spPr>
        <p:txBody>
          <a:bodyPr wrap="square">
            <a:spAutoFit/>
          </a:bodyPr>
          <a:lstStyle/>
          <a:p>
            <a:pPr algn="ctr"/>
            <a:r>
              <a:rPr lang="es-CO" sz="4000" dirty="0">
                <a:solidFill>
                  <a:prstClr val="black"/>
                </a:solidFill>
              </a:rPr>
              <a:t>Esto dio paso a la doctrina del purgatorio para aterrorizar a las muchedumbres crédulas y supersticiosas.</a:t>
            </a:r>
          </a:p>
          <a:p>
            <a:endParaRPr lang="es-CO" dirty="0">
              <a:solidFill>
                <a:prstClr val="black"/>
              </a:solidFill>
            </a:endParaRPr>
          </a:p>
        </p:txBody>
      </p:sp>
      <p:sp>
        <p:nvSpPr>
          <p:cNvPr id="25602" name="AutoShape 2" descr="data:image/jpeg;base64,/9j/4AAQSkZJRgABAQAAAQABAAD/2wCEAAkGBhMSERQTExQWFRQWGBoaGBgYFxgYGhscHBgXFxcXGBcaHCYeGhwjGhcXHy8gJCcpLCwsFR4xNTAqNSYrLCkBCQoKDgwOGg8PGiwkHyUsKSosLCw0LCovKiwsLCkqLDQsLCwpLCwsKS0sLCwsLCwpLCwsKSwsLCwsLCwpLCwsLP/AABEIANYAoAMBIgACEQEDEQH/xAAcAAACAgMBAQAAAAAAAAAAAAAFBgQHAAIDAQj/xABBEAABAwIEAwUFBgMIAQUAAAABAgMRACEEBRIxBkFREyJhcYEykaGx0QcUI0LB8BVS4SQzU2JykpPxFkOCorLS/8QAGwEAAwEBAQEBAAAAAAAAAAAAAwQFAgEABgf/xAAsEQACAgEEAgIABQQDAAAAAAABAgADEQQSITETQSJRBRRhceGBkfDxMrHB/9oADAMBAAIRAxEAPwBmaciIqfhF360NZVUzCrg0u68RGtuYwMOSNq3BrjhV7VKUKg6pNssI2RNCK8Iras01EdcmGzNIFeBI6V1Ca800HYR7nszRaUxJAgdQDURGG7W8BKOQAGpXiTFhXbGpnSj+ZQB8hKiPcK55+txGGeU0YWlBIvGwkwesD5U5Wp4mSRPF5SwIBQJNgTcyfH0rm7lKUCUoStPNJSmY6gxfyNVqzmuIWpLnbFRSQqJdJBA/LI0mesc6feCc4fxLOt5IAJ7pHMX6bxa/nTVtLAcnM9jHMIowLRAIbbINwezR9K2/hrX+E3/xo+ldMOiFLSNgqQPAifnNSAmppDq2Mmd4kP8AhbP+E3/xo+lefwhn/Bb/AONH0qbprIr2X+zPcSI3lLP+E1/sT/8Amu5yfD82Wv8AjT9K6oFdiJFVtHY23GTBMBBGJypgbMtf7E/SgWNy9tJlKEDySJphxxgxQTGudatadSPeYhqW+oPQvapTLm3SoAVUlhd6okcSarcxhwK6J0FwK7g0YQfjUTWpxxLWnbInumvYrYVkV8+R9xvM1rR14JEkwK6VHYRqWVHZJhP6q8zt6VxE3GdnJZUrSUoNlAySBIiDa/L50A+0LOlN4QpAUguEJUqJ0pO5BHjpHrRDNuLWmXAJlIJSsjZJgFNzvvQPNmxmbYcSVIZbWQQIOq41GdosKoVIEIZupnGeJyzFX3Rg6HQIbgIV7JIEqUeu3vI3mmTgh3VgMOrqido3UTtyApW4w4f+8pgOHTeEiDJJ958tqYOH8ucw2Haw7qwU7SBB8ETyHLrRX2+Pv5ZmrM7sDqGcIZK18lKt5AAT5GJ9a7msSIsK9qO53HM9MrJrUqrxIooQmendCK1dxATat0i1CcdiKs6erAAxF3baMzhj8XzoBjcTNTsUuaEPJ8KtVDEjahyZ00xXRlV605CvGlUwBkRbow3hH4oq0/I3pcZdiiOGctSV1W4SjRdiGG3K6hVQWHOtS9XSvn79M4bgSqjgidBXLBbKTzSo/E6gf30rU4xI3MVBzHNG2+9rGsD2d5E7Ee+9L1oVbGIQKW4EXM7yNn708ChRSppKzcaZlcmVTFwBbmodKH4PiD7hhsQhwS2iOy7wVqKh3kCPGOVpPSiq8/K3O8JTyT+s9f8AraljOsvZc1DSlGo2vfULzPMkzVBRkYbqOHRvt/WafZ5nQW+tbhlZVr9JIIT4CQduRNWNnKtTa0TcCxHPoRVO4Th3GIxCXWAhRChI1BMgghQE8om9W/hlh1kXhaBE84FgSPQ+6vagKHDpjH/UR8boNrid8izMvMIWfauFf6kmD8gfWiIM0ByBYC3ExpnvR4iEq+Gk++i5xiRtSf5ZnfK9Tm8AcyWhrrW4RF6jIxdcsVjxVGvSgY4gjYJ2xWKAFCMUubnaueIxYNpofjMbGxqnXXiIW3ZmYh8UPeXNRnMRKoqZhsucc2sOptRGZUiIJs4AzPA6CB5VoE+NQ28TyrsjFgmjKSDAFgYRYO1EWXIFC2XKldt8K6+DD1tiEUO1KRiKB/euVeKx/jQmqB7jC34hd9hK/auJHWfhS1muXPalKQsQq4CyolIAGoAC6hN4tuanDOEgGVgcpPXpUzMsxRhsO5iXd0phIO5UZIA8SYt0BqPcmx/jLGmudfl1EDKQsLeSuSsOQb7d1NrbeV4Nr0RSEhYDreqFApgyI8iJkdagZBniVYJOsAvdoVLMd4KWpUqjeDYVMzDM0dlqNyCItF9hE7Vhs5Ilugi6j5HqKnEvES0PpZbJhRQbpKVJOsc5vyM0x/Z9xP8A21bKlFQelY1EnvFRURf/ACkW/wAnjQXHuoxS8OlxISrtQFKmIiVEAnqBPhNDuOM1SzjGewsWAmSAAJ7qoBHtQDE02tYsTZjnB/iR9WWWzJbIlmZhiTh3ynkbp8jII9Lj/wBtdUY4k0r8W5r2jWHxaDKVET4FQn0Bj3g9aMrzRlpltxSvbSCPhPxr2lG1eZN1CljxGPBvKFyKj41+8UAwnGyNq6O54gmZp5cCAf8A48HMluOEGK5tYRbqoTtzJ2Hma2ybCF9RUTCEiVK6eHmaP4aCYRZNo/rWLbtgxNU6XycnqaZfw8hH+ZXU7egoszhAJ511ZbgUFzjPwJQ2b8z0pUAuctHCEpXgSvXXimx3FaNYs9aszNuG8O9cpKCeabfDb3UlZ7wc5hxqHfR/MP1HKnVsz3JNujK8iaYHHzaaItuEi1CcjyVx5WlImOZsB61ZGV8Kttgau+fH9BXmbnAm6tMzCJqpNDczxRTan7PGG7JQkagbkDbwpexGUIWtOuQiQDYnn+7157do5m10x3YBg3hfK1PLC1juzaeZF/hag/2lcVhOJQwBKW0yZ2K1HvEekD31Y+CSApSUgBKRpT4CYt8/WqP+1TDn72pybGwHgklP6T61KpsGovIb6lXHjr+MC4fPNOKQ6r2AYMc09SOcTTtmuMbDaXZChYpg+0Yt74v7udVwWDpHmT8vfRVOYLaaDKtAAlUBI1CbgFW/L4inbqFbBHrj+kPp9UyKwPR5/rCTDiFSpQlYnflPQfOlbNV6nFUZaSUslR3j4nnQXHiFqHl74vWqFwxi97ZAzHHhl8v4FeGJuCY90geh+dAsPi12QsnuSADy609fZ9j8pKEoWHG3ykaitUpURzTGw8KZcy4Awj5K2ld49D8x+96Hnxu2RweYFqjYnB5lcZew44VBsBS0idO5PQAC5PlU/tHEOdk8ktuaQqDIkHcX57Wo3whlobxWNb1ll1ATCoExJmxMAXG1DM/zA4nMmk6wpMEphMECCIV5xPrWfMTYV9fxO/l1FYJ7jqh/s8Gw2j/1JUo+M7UYy5wpSCr9/Shb2FCGGEESoCSOk3APpRLCtlQEigv8mzH60wMQFxtxktH4LXdkd5XMjoOgoblLhUgE3/fxqPxMwVvqJBFhHpU3J24SB0psnCDEnuhaw5lmMrC0gpiD0rxZAEG42ItBHMVH4d/u4mTNdcyVAnnXBgjMLN8GyywhahAbTJJ6fXpFBf8AzjtiA0UJSogAkEm5AmdhztBqVxSEjK3QlWgFuAqeZII9Sqq44PSjt0oB1hGpal6gRbSUgAeym8HqSelB1DGtPjxCV4J5liZKvUgqUUkpUpMpkgkGCb8+vzrM2fCQSYrrg3goqKSCm1htMkk9OlCM6ZUuUgGho5sALTjgV9T3h7OkLC0g99NiPA+yfI9fCq++1DLgoNqH86pPgQFA/D40yZHki23lOQqQggdFc4+FBeLsjec/GdISgeygSrfy/Mb+69qUQCvU7geIVVZ05EQ8NCElXT8x5eAHX5UPxLkkTdROpR8OQ91F38GHVJbbPdF1Egg+RFbv5EYJEFW5uJM+HIW2qstir33MMjEYHUH4l+UBI58vhQnGrl1UdY91qLJZOoDmBcmwH9TUV3ABJ3JUfC0k9SbijVkCLvkjMi5YZcTPM89quTg50kpauTsk80+E9Ki8B/Z4gsIddQNSrwbncwY91WNkuSIbeCgBYE/Ckb7Ra4UQlKlctOmN4YbI7QH8cpCS4LKIHKR40r5TwY2w+pZBKgTJNyfM01ZzmRbXpAkwVHoAJk+6ljPeIQjDOOpNgLq3iR3Z8D1obhd2B+kYUtjmeOMEPzYtrHQwDJEp8LfCmNpwRAiB0v8AvnVLt8eFLiUlanGjaDYt3/KeY5/Oj6c4MwlR80m/qKw2+tuRwY5QEtXhuRCOfntHSUi30ru2nQietccsxodkLgq5HrUh50HugbUwrhhxEbKyGOY35KsR7UTU7Gt6hcb/ALm9LCMR2adRPl40dw+PCwLET69PdWxjEEvIxIGY8Lu4tgtdp2bZMmxJMWBFxA/cUJ4b4J+7NusyNSiRrG+noTyPO3xqxUpAR4Cq7zHi0NuOJ1X1K8I5pBnrfw8qHrFOwAZhKQN03Ti3MEhDeoPIRM6jCtIIHtG5IJA8qNZZmrWIjQe9eUH2rb+fnVYK4ndddcQklQPMkaYj+aJ6daK5JjQjEI9qV27v8xggE8gdqyqMEJcRS6wLcqKe/X1/uWNiS3ASkguqJAiLR7UzsB9K6KyJhSClaQuRBKrkg735Hnaq9yzOg0twk95ajz22n3mSaccpzDtNzvXiBgNiH8mGKZipm/2cuJcKmAHAdgVBBHgSRceVAsz4axTbZStpIX/K0Cvy3BB99W+MYkc68bxYWYFDIIGYbzHqUB/4ti1jvtLURskIUD6wL+tAXHS25JSUKQqNJEG9jblX1Etcc6rL7TeHm8R+ImAsDeB3vBX1otNpZsMOIK0gDI4hjg3OP7EyDuEAegtPupjyDFBxa4NxHx51W3C7pRhUoJlSbW6XgH0+VecK8SLazBIklK5SoeEGD6GK0teWyYDzYOJYHECmh2ihpNihUqsTewPKqhdx7mIwJZQkAhZSU97eTBJ9iAAP9op6xOTsqKydQSpalKAJBc1GSFRFtvSomLzFIV2cAIiNAEJAnoPdR10LFi3H2Jh/xGtQF5+jKWcZKFgLtESJm3UHnNM+JzplPsGR4Ag/1odmGTBOJCFlQSZkgSeZgDkTtHKa48Q5chh4tokR1NxHWtOFsYA9xml2rUsuMcRkwedJUAQb8jz8iKacodCkyLk3JmqkYcKTzpwyTP8As/a2oDU7DxGfL5l+XYjbm+bg6YOw617kvFjnattlQCSoAk+fWaW8diLfOuvCuSKxmICBKUC6lDkOfrRwABzJe9t3Evf78nTcKv0E+Zgcqp7NVNfenXHm9ffVCVFSYvE6DAuNjem3iLiM5egPSVpUrQEk30jnO9R3M1wGcNQpQbfA7q9lpJ5EW1DwmiDDD5CGYkHAODMwGX4R1CXUJ0DTHdhPMEgiNwR8aWnsGoYtGl0KCFIPe0g6QodABqsrkOVeYnIMxwilIRpcbUNRUlY0+B0qulXUDpvQBWGVYyoPSQ4Fcjy0xyjnU7xFWIVoexq9oexcE45/mEeMnEtYsBtVljVbkTM1MyriBaQADSjm77hI16TpkWmfU+Vc8NxO6geynoLU3XWdgBiVxDWFllnpz1RIkm9FW86SgdD1qushYxeM1KbjuAybWMWkWiahnitxClN4hOlaenP0n4i1DUfIiFIIXdHnH8XmYFDsfmRfTAO9IOM4m6Cah4fidxKp2FG8ZxwIDcT3GTF5orDyJknf6UOy7igNYlt1QsFDUPDnQTMc2LpmKHmTRFrGOZz3xLde4mS42tbKgqN1GwE7DxtFqX8vfUtzWVFRJI2/0mRz5EVyweXhGHbTPtEmOR6k13yghTvYpMKcgA9IM/ESPCBQ/wA2zvj1mHf8ORaSR3iSM1xrSVpcN1CU23FoNhSxm+SkK1BRUFQUqmZHn4VYWaZKjRpCQIM/CP61Xr2LcaUWjdAJgHlPTwrV1bq+5fcForl2+J+pATgFg7VMCTF6xebqTYoBjzrdGYoXc909N6Ed57EojxDIB/vDjzc/v9zVu8D5GGMMJA1qAKjzvy9KVOHOF9akuLskHaN4qxy8lI6AbUXvgROtccmVx9qreteHaGwm3mT9KrJzCIbNlK7QEwEgyD5/SnvjPNw5iFRfTApbx2IIQVkD5e/r5U4EAWCY5YwazxbjGifxSoEXSvvf9U24HhZbLRfcVqW7pITJMDeJN9zVfveNybn6CrfwK1KbbKr9xMe4VJ1rmrBX33KGko/M5RjwOZX2csrQSpYiT05xMVCxGBcaMONlCiAYIvB2MVeSeE2sXgQkhOsyUqImFXHPwAB6ilVlK1A4TEslbyNIWRMqSFSCDySfhXfOVQMRxMHSKzFVPIi5wMt0OKSlDi2XEwrRISFwdJWReOW9rVD+0PAfjNr7Ps0BKUEDYHpPPnfwq3MoXpDjYbCG0mEpFuZEwPDSRSX9pD4LULiDcCIJIkd4+XzpZbibg2IUVgVFDKvdyncoIUnqK8wGQLfWUo5CT7wAPUkCpecS0uEJgIKUyPzahMEc+dHMrzUYXDqPZBb7pAGqSlIB1iQDc7H0FUWtOwFez1EVqw+G6gDO+FlYTQHCNSgTAvEGDfnQkG4FMjuDfxbmtZJURz+QHIRyok1wqAZUCSBtc7eAvWDqBWAHPMOmla0lkGB+s5pxMsJt3gIHgN668DYZTuOSvYNgqNvAj9ak5llv3dxDWtDutIVCe6Qd46zG0xNMXCaWUoK2/wA1lTZQg3SRyINKixaxujxQ2jYO+pKzI97wpH4tyuFgiL0+5wkaQfzTS7neH1JTzsf38Kp+dLgSnrE+fOls07Df2c/2ierLlKQlQG4G9bYTh/qY3npR5iUtixsSB+leOYdREmw/WKTVm5/eU3C4BA9Szi5oTb9+FBc24iUGlEb7A+NG8Pi0OITNKPFeSuJXKBLZuI5HmDW9PYMhG4MxYMKWWLQSAdSjffrUXHuahJFh7Pn1oktjSO+KgYhBWdiEjYDrVRsARFMsYtFuV3vVsZYr8FtPRCR6n9mq5Tgjr2JJPzptzvGFpgkGCoJTI5C5kegNRtcm8okufh58a2WH0JY2XZwzhMOpTyiE6iWwSApU7hCbSPH+lKvEPHQUFFlXYuKTAUoa/IEx3STYG8UjsBbitS1KV4kkwB+xWrJS7qbVZwEmFbmek09VpkCBW5kyy9mcsIzYjjstYJKp/tTslW3dI7pJ8IFqBZpnqcRgkuLEvrcWkn/KlPLYJElAtuaCZlgSCG0ypXPnpHXy3v415jGVANoAgAQkecFaut4F/CgPRWhwO85m0d2+XqTcWtKgkwCTJHO4A+QQffUrAlD7iDHcSpI/2taSr1oW53ShSzCUAwOZtyHhIuSOVFeF8YwtQShULkmCIJ7sWpdxtQkfrGavnYq/ZEbcM0hu6RJNgfXepOBxwaJKlJSI/Mecz7Ox26VyS3IgCbfrWmNw/wCGSBJMRa1yREVHB3NPp7KlRMSuONcUpWJLupcqAhW0kT7JHKnDgZK04Mldy64V+mkJv5/pRXCcBtvBtLslKU3g8yZBJO1qnZoy204lpJABgJEQOg267etO32+SkIo6/wDJM0lIS8u5nN0lQBJ2sajHBR0vytzmpC1lBI6i/wDSuJJIJmkarHUEA8Spbp0sO4j7kUYIp0BQG55fGts2aAREVJfxAUEmbjeoGOe192rWnBcbp8tedh8f1xOmS5rpgHwpvZzAORzqvn8KoGRsego7kbxG599a1CBxuitLMvEMcQ5QHUgpgEc4oCMpRpgbjn63pnXjxotBm1CBtt5/pU/81aABnqXtJpq7AxI7gfE5XDwWBAg+/Yn3UB4jUXHQj8qfiYufIbepp5eaKhBgQCfSRSLmebpcf/C7yZCZO07nblM0fRObLAX9Ce/EVWqkhOMnJ/z6jr9n+SoShTqxqOqEzcCBcifE7npW/Fz2GcdaDvZwFA6iYNtwDv8A1rzLeI20NJQps92PZO8nvSPWaWMez/EMQpSFlLYsStPO+lISNiASa1aG8pdzgSdpWS1AtfJhXJ8Oh9vWkpO4VAvIkAHn03rfFZI2FtmAbqTPpb3EzWZHkZw/aalhWsg2EAAT8TNEsSkEAckA+8xSNlp8hIPErppc1gMOcxFznKe0eebkBekFKY2CVSYJtf8AShznAjjLQfJX7QjSO8DyO/Xn5Uwcb5ItSy62qCYIgwZSi/PpIjyoJknFLyHm0v6uzCk6vakgG5jnBE+lUqndqwyH9xJNtSpYQ4/aOGT4PHpQguaW0CFLUtUrCZkpHVSuuwmtXMat3AF5I1dkVpN+aTIP6zQrjXjkvJU0yCIFyoQf62oj9nQScuWlagBrXJPjp+N6XNWF3kAHI6jqXEuFB9dwjwnmLruGS4e6lKQkdVLESfEADfxNL+bYoreIUsazskm8dam5pmzTGHDTUhtuw6qO/wAT8DQHJmu3BWY1Ez+gHoK0qDlvU4XwQvuMeAx5cRpV7bZKVHqCJQT6EeoNSAsioOUoP3lxBspTabdSkD6qHpU3EkAwTFIWKFfA/eWNNYGq5PUkP4HuAi53oMhB1p8x860zzjIsuBtIChpBPhPKah4biFLjjYgglQtHiKr6Qsq/IT5XVkNaSsL4TEDTc2AmaXswzpbhhuyOVD3MU4tMKNum36Vqh2LxA9KaKiLpkdwxk2brDiWiSdUjf12im1hwwLGq0GPIeS4n8pBv6zVp4R0AXF/nIqbrE24Mv/hluQy/UjZ+8WcG6sq7606R69PSarnJ24BV0Kfh/wBmjXHGPLr/AGUmGxcctR3PpMUKZbIQR1FH0tRSvns8xXVv5rGB6wRGltQ5EVq/j/u0OBIIJGsCxI6g9aWTmekidiAI8ZFM6MGX5ASVWMJsLRuST3R403ZtKfLqfMU1W6XUApnP6Qxh8Xr3sIBI2vyEeVS19Dzuf0FCsK4rSNQhWxEk+V+dovU3FYkcrmoFic8T9EqfKDdJYwKXGyVmEzPlYwZ5UHbDaf7tASkE98gFSjJJMnYUYxjR7FGtQCVbjbUdwPdFqEYlpyDATHh5VunqTdQ+98wfisYFnaR4gGfOoL2OUylaWkAJXBKU2gjmOhiuOKw6gdr+FeOMqI2M+VPKAIsw+jFnMsa464NUJSmdIvA8TzJPWpWDz1SD+G2gnncn3AR86k4puPaT8KiONojaCNjTfxIxiJFWBOGhFHE7qVlwpQHCI1aTMchdVt62VxDiHDdRPpb3UPGZ6YlCHI6gg+8GpzedIeToT+EvoYHuNDKDvbOh/RM55nlZUdaiJIvyrfJcEA+z3gT2ifmKg4rCucyT4kzU7hpgnEsR/iJ/+3KtLke54r3xPGMNq/ZqPj2ykREfvejGFXpTMDwmouJVqMmJ86IG5gtuRAaRcfv0/fWrRXmIB1con0iYFVliFkn6UWyfFOlCmyDpgwTsN+Zoeoq3gH6jGiu8bEfchLeK3VLNyokn1mpb5hMjpWgbaRuq/gCfpXRlbEFJU4oG/spA9L1r9pscDBPMEu4hKgUq26jcHlTp9nGauds52kFothBVzkTEDxk+tC8ryrCFXe1kn+Y6R8KYEsIZSexQ2id+p8yTeg3OCpTHcwlfzDN6hZ3N8E5NlJjmAeu/urinL21kFDySmb6rGJ9xtSfj8I44dWsjyMfKuuV4uHUB4jTMFWyh0O8UDxDGQY8l7Dg9Rt4rwy3VJE2AlIg2nnYRQrL8qdP5lAT8KL6HRKQ6ki0Epm3lMTtcdTUhSlJBkSfDn5dB4UoLNo2rC+L7GBA+bsJSAAJMb0KbeIsTNH1YDtJMQffypbz3JFpuFgeExPlTNRHRMDaV7Eh5oojve0OYoEcegmwPrXf+CPr5f/KoyuHMSk/3aj4i4p9Ao4zJzl85Anq0pImCDQ7FAztTLluQOgwpMDz29BXfH5SoJIDYV46rn0rnlUNiaNJZcmK7GZqSAk3TyB5etOnBjyF4hmDftEW9RSf/AAtZMBCvGjvCGVuIx2EMGO2Rt50RgrdQKl1GPUbzwzN9Q26Go7nBgWCdcDpFZWVoKJ0zMs4CSDKlhQF4ijGI4WUkEIWkKNgSDaeleVlDYAuMzanC8Red4EXeXEn31jfAqx+dF/P6VlZWjNCdcPwWsG60W8/pUhfCCtQOpIj/AFX86ysrO0EzueJLd4ZUtI74HpQ97glVzrSfMGvayuBQJ3cYU4WylxuULWFpT7MzI8PEUyfwsrEk26VlZSOpqUPkCUKbGNQzMwmSqAUZSBPKSeu5pYzzI1F4lSgdgPAVlZWKh8zAZkNLYRaJrz71v3Rb6VlZRiomTMbdQq2gX+nhXJ3LJ9kxHiaysrKDmcJ4kBeVOTIUPefpRnIcKoYvDyR7aZj31lZTe0ZBg85Bn//Z"/>
          <p:cNvSpPr>
            <a:spLocks noChangeAspect="1" noChangeArrowheads="1"/>
          </p:cNvSpPr>
          <p:nvPr/>
        </p:nvSpPr>
        <p:spPr bwMode="auto">
          <a:xfrm>
            <a:off x="63500" y="-974725"/>
            <a:ext cx="1524000" cy="2038350"/>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25604" name="Picture 4" descr="http://www.corazones.org/maria/carmen_virgen/z_carmen_purgatorio.jpg"/>
          <p:cNvPicPr>
            <a:picLocks noChangeAspect="1" noChangeArrowheads="1"/>
          </p:cNvPicPr>
          <p:nvPr/>
        </p:nvPicPr>
        <p:blipFill>
          <a:blip r:embed="rId2" cstate="print"/>
          <a:srcRect/>
          <a:stretch>
            <a:fillRect/>
          </a:stretch>
        </p:blipFill>
        <p:spPr bwMode="auto">
          <a:xfrm>
            <a:off x="5940152" y="1268761"/>
            <a:ext cx="2952327" cy="3024336"/>
          </a:xfrm>
          <a:prstGeom prst="rect">
            <a:avLst/>
          </a:prstGeom>
          <a:noFill/>
        </p:spPr>
      </p:pic>
      <p:sp>
        <p:nvSpPr>
          <p:cNvPr id="8" name="7 Rectángulo"/>
          <p:cNvSpPr/>
          <p:nvPr/>
        </p:nvSpPr>
        <p:spPr>
          <a:xfrm>
            <a:off x="323528" y="4509120"/>
            <a:ext cx="8568952" cy="2308324"/>
          </a:xfrm>
          <a:prstGeom prst="rect">
            <a:avLst/>
          </a:prstGeom>
          <a:solidFill>
            <a:srgbClr val="FFFF00"/>
          </a:solidFill>
        </p:spPr>
        <p:txBody>
          <a:bodyPr wrap="square">
            <a:spAutoFit/>
          </a:bodyPr>
          <a:lstStyle/>
          <a:p>
            <a:pPr algn="ctr"/>
            <a:r>
              <a:rPr lang="es-CO" sz="2400" b="1" dirty="0">
                <a:solidFill>
                  <a:srgbClr val="FF0000"/>
                </a:solidFill>
              </a:rPr>
              <a:t>Téngase en cuenta que Según </a:t>
            </a:r>
            <a:r>
              <a:rPr lang="es-CO" sz="2400" b="1" dirty="0">
                <a:solidFill>
                  <a:prstClr val="black"/>
                </a:solidFill>
              </a:rPr>
              <a:t>(Juan 5: 28,29)</a:t>
            </a:r>
            <a:r>
              <a:rPr lang="es-CO" sz="2400" b="1" dirty="0">
                <a:solidFill>
                  <a:srgbClr val="FF0000"/>
                </a:solidFill>
              </a:rPr>
              <a:t>, cuando alguien muere, ni se va para el cielo ni para el infiero, mucho menos para el purgatorio, allí dice: “</a:t>
            </a:r>
            <a:r>
              <a:rPr lang="es-CO" sz="2400" b="1" dirty="0">
                <a:solidFill>
                  <a:srgbClr val="0070C0"/>
                </a:solidFill>
              </a:rPr>
              <a:t>No os maravilléis de esto; porque vendrá hora cuando todos los que están en los sepulcros oirán su voz; y los que hicieron lo bueno, </a:t>
            </a:r>
            <a:r>
              <a:rPr lang="es-CO" sz="2400" b="1" u="sng" dirty="0">
                <a:solidFill>
                  <a:srgbClr val="0070C0"/>
                </a:solidFill>
              </a:rPr>
              <a:t>saldrán a resurrección de vida</a:t>
            </a:r>
            <a:r>
              <a:rPr lang="es-CO" sz="2400" b="1" dirty="0">
                <a:solidFill>
                  <a:srgbClr val="0070C0"/>
                </a:solidFill>
              </a:rPr>
              <a:t>; mas los que hicieron lo malo, a </a:t>
            </a:r>
            <a:r>
              <a:rPr lang="es-CO" sz="2400" b="1" u="sng" dirty="0">
                <a:solidFill>
                  <a:srgbClr val="0070C0"/>
                </a:solidFill>
              </a:rPr>
              <a:t>resurrección de condenación. </a:t>
            </a:r>
          </a:p>
        </p:txBody>
      </p:sp>
    </p:spTree>
    <p:extLst>
      <p:ext uri="{BB962C8B-B14F-4D97-AF65-F5344CB8AC3E}">
        <p14:creationId xmlns:p14="http://schemas.microsoft.com/office/powerpoint/2010/main" val="2379226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
                                        <p:tgtEl>
                                          <p:spTgt spid="8"/>
                                        </p:tgtEl>
                                      </p:cBhvr>
                                    </p:animEffect>
                                    <p:anim calcmode="lin" valueType="num">
                                      <p:cBhvr>
                                        <p:cTn id="13" dur="400" fill="hold"/>
                                        <p:tgtEl>
                                          <p:spTgt spid="8"/>
                                        </p:tgtEl>
                                        <p:attrNameLst>
                                          <p:attrName>ppt_x</p:attrName>
                                        </p:attrNameLst>
                                      </p:cBhvr>
                                      <p:tavLst>
                                        <p:tav tm="0">
                                          <p:val>
                                            <p:strVal val="#ppt_x"/>
                                          </p:val>
                                        </p:tav>
                                        <p:tav tm="100000">
                                          <p:val>
                                            <p:strVal val="#ppt_x"/>
                                          </p:val>
                                        </p:tav>
                                      </p:tavLst>
                                    </p:anim>
                                    <p:anim calcmode="lin" valueType="num">
                                      <p:cBhvr>
                                        <p:cTn id="14" dur="400" fill="hold"/>
                                        <p:tgtEl>
                                          <p:spTgt spid="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008112"/>
          </a:xfrm>
        </p:spPr>
        <p:txBody>
          <a:bodyPr>
            <a:normAutofit fontScale="55000" lnSpcReduction="20000"/>
          </a:bodyPr>
          <a:lstStyle/>
          <a:p>
            <a:pPr>
              <a:buNone/>
            </a:pPr>
            <a:r>
              <a:rPr lang="es-CO" sz="8600" dirty="0" smtClean="0"/>
              <a:t>3). </a:t>
            </a:r>
            <a:r>
              <a:rPr lang="es-CO" sz="8600" dirty="0" smtClean="0">
                <a:solidFill>
                  <a:srgbClr val="FF0000"/>
                </a:solidFill>
                <a:latin typeface="Agency FB" pitchFamily="34" charset="0"/>
              </a:rPr>
              <a:t>SE ESTABLECIERON LAS INDULGENCIAS:</a:t>
            </a:r>
            <a:r>
              <a:rPr lang="es-CO" dirty="0" smtClean="0"/>
              <a:t>								 </a:t>
            </a:r>
            <a:endParaRPr lang="es-CO" dirty="0"/>
          </a:p>
        </p:txBody>
      </p:sp>
      <p:sp>
        <p:nvSpPr>
          <p:cNvPr id="4" name="3 Rectángulo"/>
          <p:cNvSpPr/>
          <p:nvPr/>
        </p:nvSpPr>
        <p:spPr>
          <a:xfrm>
            <a:off x="0" y="1412777"/>
            <a:ext cx="5436096" cy="5632311"/>
          </a:xfrm>
          <a:prstGeom prst="rect">
            <a:avLst/>
          </a:prstGeom>
          <a:solidFill>
            <a:schemeClr val="accent3">
              <a:lumMod val="40000"/>
              <a:lumOff val="60000"/>
            </a:schemeClr>
          </a:solidFill>
        </p:spPr>
        <p:txBody>
          <a:bodyPr wrap="square">
            <a:spAutoFit/>
          </a:bodyPr>
          <a:lstStyle/>
          <a:p>
            <a:pPr algn="ctr"/>
            <a:r>
              <a:rPr lang="es-CO" sz="3600" dirty="0">
                <a:solidFill>
                  <a:prstClr val="black"/>
                </a:solidFill>
              </a:rPr>
              <a:t>La doctrina de las indulgencias, se enseñó que por medio de pagos hechos a la iglesia podía librarse uno del pecado y librar también a las almas de sus amigos difuntos entregadas a las llamas del purgatorio. 				</a:t>
            </a:r>
            <a:r>
              <a:rPr lang="es-CO" dirty="0">
                <a:solidFill>
                  <a:prstClr val="black"/>
                </a:solidFill>
              </a:rPr>
              <a:t>								</a:t>
            </a:r>
            <a:endParaRPr lang="es-CO" dirty="0">
              <a:solidFill>
                <a:prstClr val="black"/>
              </a:solidFill>
            </a:endParaRPr>
          </a:p>
        </p:txBody>
      </p:sp>
      <p:pic>
        <p:nvPicPr>
          <p:cNvPr id="94210" name="Picture 2" descr="http://t3.gstatic.com/images?q=tbn:ANd9GcRdILk7XhLcC6yRgIc-IHaoGiXQ65G_ENplmjMUg-XGfw8HZCRYqg"/>
          <p:cNvPicPr>
            <a:picLocks noChangeAspect="1" noChangeArrowheads="1"/>
          </p:cNvPicPr>
          <p:nvPr/>
        </p:nvPicPr>
        <p:blipFill>
          <a:blip r:embed="rId3" cstate="print"/>
          <a:srcRect/>
          <a:stretch>
            <a:fillRect/>
          </a:stretch>
        </p:blipFill>
        <p:spPr bwMode="auto">
          <a:xfrm>
            <a:off x="5580112" y="1556792"/>
            <a:ext cx="3024336" cy="2520280"/>
          </a:xfrm>
          <a:prstGeom prst="rect">
            <a:avLst/>
          </a:prstGeom>
          <a:noFill/>
        </p:spPr>
      </p:pic>
      <p:sp>
        <p:nvSpPr>
          <p:cNvPr id="6" name="5 Rectángulo"/>
          <p:cNvSpPr/>
          <p:nvPr/>
        </p:nvSpPr>
        <p:spPr>
          <a:xfrm>
            <a:off x="5508104" y="4221089"/>
            <a:ext cx="3384376" cy="2554545"/>
          </a:xfrm>
          <a:prstGeom prst="rect">
            <a:avLst/>
          </a:prstGeom>
          <a:blipFill>
            <a:blip r:embed="rId4" cstate="print"/>
            <a:tile tx="0" ty="0" sx="100000" sy="100000" flip="none" algn="tl"/>
          </a:blipFill>
        </p:spPr>
        <p:txBody>
          <a:bodyPr wrap="square">
            <a:spAutoFit/>
          </a:bodyPr>
          <a:lstStyle/>
          <a:p>
            <a:pPr algn="ctr"/>
            <a:r>
              <a:rPr lang="es-CO" sz="2000" b="1" dirty="0">
                <a:solidFill>
                  <a:prstClr val="black"/>
                </a:solidFill>
              </a:rPr>
              <a:t>La Biblia enseña que la salvación es por gracia: </a:t>
            </a:r>
            <a:r>
              <a:rPr lang="es-CO" sz="2000" b="1" dirty="0">
                <a:solidFill>
                  <a:srgbClr val="FF0000"/>
                </a:solidFill>
              </a:rPr>
              <a:t>(Efe.2:8, Juan 3:16).</a:t>
            </a:r>
            <a:r>
              <a:rPr lang="es-CO" sz="2000" b="1" dirty="0">
                <a:solidFill>
                  <a:prstClr val="black"/>
                </a:solidFill>
              </a:rPr>
              <a:t> </a:t>
            </a:r>
          </a:p>
          <a:p>
            <a:pPr algn="ctr"/>
            <a:r>
              <a:rPr lang="es-CO" sz="2000" b="1" dirty="0">
                <a:solidFill>
                  <a:prstClr val="black"/>
                </a:solidFill>
              </a:rPr>
              <a:t>Para salvarse de nada sirve el dinero o las buenas obras, lo que vale es la fe en el Sacrificio que realizó Cristo por nosotros. </a:t>
            </a:r>
            <a:endParaRPr lang="es-CO" sz="2000" b="1" dirty="0">
              <a:solidFill>
                <a:prstClr val="black"/>
              </a:solidFill>
            </a:endParaRPr>
          </a:p>
        </p:txBody>
      </p:sp>
    </p:spTree>
    <p:extLst>
      <p:ext uri="{BB962C8B-B14F-4D97-AF65-F5344CB8AC3E}">
        <p14:creationId xmlns:p14="http://schemas.microsoft.com/office/powerpoint/2010/main" val="129751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 calcmode="lin" valueType="num">
                                      <p:cBhvr>
                                        <p:cTn id="14" dur="500" fill="hold"/>
                                        <p:tgtEl>
                                          <p:spTgt spid="6"/>
                                        </p:tgtEl>
                                        <p:attrNameLst>
                                          <p:attrName>ppt_w</p:attrName>
                                        </p:attrNameLst>
                                      </p:cBhvr>
                                      <p:tavLst>
                                        <p:tav tm="0">
                                          <p:val>
                                            <p:fltVal val="0"/>
                                          </p:val>
                                        </p:tav>
                                        <p:tav tm="100000">
                                          <p:val>
                                            <p:strVal val="#ppt_w"/>
                                          </p:val>
                                        </p:tav>
                                      </p:tavLst>
                                    </p:anim>
                                    <p:anim calcmode="lin" valueType="num">
                                      <p:cBhvr>
                                        <p:cTn id="15" dur="500" fill="hold"/>
                                        <p:tgtEl>
                                          <p:spTgt spid="6"/>
                                        </p:tgtEl>
                                        <p:attrNameLst>
                                          <p:attrName>ppt_h</p:attrName>
                                        </p:attrNameLst>
                                      </p:cBhvr>
                                      <p:tavLst>
                                        <p:tav tm="0">
                                          <p:val>
                                            <p:fltVal val="0"/>
                                          </p:val>
                                        </p:tav>
                                        <p:tav tm="100000">
                                          <p:val>
                                            <p:strVal val="#ppt_h"/>
                                          </p:val>
                                        </p:tav>
                                      </p:tavLst>
                                    </p:anim>
                                    <p:animEffect transition="in" filter="fade">
                                      <p:cBhvr>
                                        <p:cTn id="16"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a:buNone/>
            </a:pPr>
            <a:r>
              <a:rPr lang="es-CO" dirty="0" smtClean="0"/>
              <a:t>4). </a:t>
            </a:r>
            <a:r>
              <a:rPr lang="es-CO" dirty="0" smtClean="0">
                <a:solidFill>
                  <a:srgbClr val="FF0000"/>
                </a:solidFill>
                <a:latin typeface="Agency FB" pitchFamily="34" charset="0"/>
              </a:rPr>
              <a:t>SE ESTABLECIÓ LA MISA:</a:t>
            </a:r>
          </a:p>
        </p:txBody>
      </p:sp>
      <p:sp>
        <p:nvSpPr>
          <p:cNvPr id="4" name="3 Rectángulo"/>
          <p:cNvSpPr/>
          <p:nvPr/>
        </p:nvSpPr>
        <p:spPr>
          <a:xfrm>
            <a:off x="323528" y="1412776"/>
            <a:ext cx="5400600" cy="5262979"/>
          </a:xfrm>
          <a:prstGeom prst="rect">
            <a:avLst/>
          </a:prstGeom>
        </p:spPr>
        <p:txBody>
          <a:bodyPr wrap="square">
            <a:spAutoFit/>
          </a:bodyPr>
          <a:lstStyle/>
          <a:p>
            <a:pPr algn="ctr"/>
            <a:r>
              <a:rPr lang="es-CO" sz="2800" dirty="0">
                <a:solidFill>
                  <a:prstClr val="black"/>
                </a:solidFill>
              </a:rPr>
              <a:t>La institución Bíblica de la Cena del Señor fue sustituida por el </a:t>
            </a:r>
            <a:r>
              <a:rPr lang="es-CO" sz="2800" i="1" dirty="0">
                <a:solidFill>
                  <a:srgbClr val="0070C0"/>
                </a:solidFill>
              </a:rPr>
              <a:t>sacrificio de la misa</a:t>
            </a:r>
            <a:r>
              <a:rPr lang="es-CO" sz="2800" dirty="0">
                <a:solidFill>
                  <a:prstClr val="black"/>
                </a:solidFill>
              </a:rPr>
              <a:t>. </a:t>
            </a:r>
          </a:p>
          <a:p>
            <a:pPr algn="ctr"/>
            <a:r>
              <a:rPr lang="es-CO" sz="2800" dirty="0">
                <a:solidFill>
                  <a:prstClr val="black"/>
                </a:solidFill>
              </a:rPr>
              <a:t>Los sacerdotes papales aseveran que con sus palabras podían convertir el pan y el vino en “</a:t>
            </a:r>
            <a:r>
              <a:rPr lang="es-CO" sz="2800" i="1" dirty="0">
                <a:solidFill>
                  <a:srgbClr val="0070C0"/>
                </a:solidFill>
              </a:rPr>
              <a:t>el cuerpo y sangre verdaderos de Cristo</a:t>
            </a:r>
            <a:r>
              <a:rPr lang="es-CO" sz="2800" dirty="0">
                <a:solidFill>
                  <a:prstClr val="black"/>
                </a:solidFill>
              </a:rPr>
              <a:t>”. Con blasfema presunción se arrogaban el poder de crear a Dios, Creador de todo. Y muchísimos que se negaron a ello fueron entregados a las llamas. </a:t>
            </a:r>
            <a:endParaRPr lang="es-CO" sz="2800" dirty="0">
              <a:solidFill>
                <a:prstClr val="black"/>
              </a:solidFill>
            </a:endParaRPr>
          </a:p>
        </p:txBody>
      </p:sp>
      <p:pic>
        <p:nvPicPr>
          <p:cNvPr id="24578" name="Picture 2" descr="http://t0.gstatic.com/images?q=tbn:ANd9GcQqE3xiuX3Zxvl9OB_g7d9C0J8-R-bfRNW4l4IrrMa85o47ZZRH"/>
          <p:cNvPicPr>
            <a:picLocks noChangeAspect="1" noChangeArrowheads="1"/>
          </p:cNvPicPr>
          <p:nvPr/>
        </p:nvPicPr>
        <p:blipFill>
          <a:blip r:embed="rId2" cstate="print"/>
          <a:srcRect/>
          <a:stretch>
            <a:fillRect/>
          </a:stretch>
        </p:blipFill>
        <p:spPr bwMode="auto">
          <a:xfrm>
            <a:off x="6012160" y="404664"/>
            <a:ext cx="2808312" cy="3145136"/>
          </a:xfrm>
          <a:prstGeom prst="rect">
            <a:avLst/>
          </a:prstGeom>
          <a:noFill/>
        </p:spPr>
      </p:pic>
      <p:pic>
        <p:nvPicPr>
          <p:cNvPr id="24580" name="Picture 4" descr="http://t1.gstatic.com/images?q=tbn:ANd9GcTpR1JwMs2vY8wgGO15Y4EPu6AYs-3SPOk40_Cnx9mCMG6cxCkwag"/>
          <p:cNvPicPr>
            <a:picLocks noChangeAspect="1" noChangeArrowheads="1"/>
          </p:cNvPicPr>
          <p:nvPr/>
        </p:nvPicPr>
        <p:blipFill>
          <a:blip r:embed="rId3" cstate="print"/>
          <a:srcRect/>
          <a:stretch>
            <a:fillRect/>
          </a:stretch>
        </p:blipFill>
        <p:spPr bwMode="auto">
          <a:xfrm>
            <a:off x="5940152" y="3573016"/>
            <a:ext cx="2952328" cy="2894062"/>
          </a:xfrm>
          <a:prstGeom prst="rect">
            <a:avLst/>
          </a:prstGeom>
          <a:noFill/>
        </p:spPr>
      </p:pic>
    </p:spTree>
    <p:extLst>
      <p:ext uri="{BB962C8B-B14F-4D97-AF65-F5344CB8AC3E}">
        <p14:creationId xmlns:p14="http://schemas.microsoft.com/office/powerpoint/2010/main" val="272101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to="" calcmode="lin" valueType="num">
                                      <p:cBhvr>
                                        <p:cTn id="7" dur="1" fill="hold"/>
                                        <p:tgtEl>
                                          <p:spTgt spid="2457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to="" calcmode="lin" valueType="num">
                                      <p:cBhvr>
                                        <p:cTn id="12"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576064"/>
          </a:xfrm>
        </p:spPr>
        <p:txBody>
          <a:bodyPr>
            <a:normAutofit lnSpcReduction="10000"/>
          </a:bodyPr>
          <a:lstStyle/>
          <a:p>
            <a:pPr>
              <a:buNone/>
            </a:pPr>
            <a:r>
              <a:rPr lang="es-CO" dirty="0" smtClean="0"/>
              <a:t>5). </a:t>
            </a:r>
            <a:r>
              <a:rPr lang="es-CO" dirty="0" smtClean="0">
                <a:solidFill>
                  <a:srgbClr val="FF0000"/>
                </a:solidFill>
                <a:latin typeface="Agency FB" pitchFamily="34" charset="0"/>
              </a:rPr>
              <a:t>SE ESTABLECIÓ LA INQUISICIÓN:</a:t>
            </a:r>
            <a:endParaRPr lang="es-CO" dirty="0" smtClean="0"/>
          </a:p>
        </p:txBody>
      </p:sp>
      <p:sp>
        <p:nvSpPr>
          <p:cNvPr id="4" name="3 Rectángulo"/>
          <p:cNvSpPr/>
          <p:nvPr/>
        </p:nvSpPr>
        <p:spPr>
          <a:xfrm>
            <a:off x="0" y="1268760"/>
            <a:ext cx="5436096" cy="5539978"/>
          </a:xfrm>
          <a:prstGeom prst="rect">
            <a:avLst/>
          </a:prstGeom>
          <a:solidFill>
            <a:schemeClr val="accent6">
              <a:lumMod val="20000"/>
              <a:lumOff val="80000"/>
            </a:schemeClr>
          </a:solidFill>
        </p:spPr>
        <p:txBody>
          <a:bodyPr wrap="square">
            <a:spAutoFit/>
          </a:bodyPr>
          <a:lstStyle/>
          <a:p>
            <a:pPr algn="ctr"/>
            <a:r>
              <a:rPr lang="es-CO" sz="2800" dirty="0">
                <a:solidFill>
                  <a:prstClr val="black"/>
                </a:solidFill>
              </a:rPr>
              <a:t>En el siglo XIII se estableció la más terrible de las maquinaciones del papado: la </a:t>
            </a:r>
            <a:r>
              <a:rPr lang="es-CO" sz="2800" i="1" dirty="0">
                <a:solidFill>
                  <a:srgbClr val="0070C0"/>
                </a:solidFill>
              </a:rPr>
              <a:t>inquisición</a:t>
            </a:r>
            <a:r>
              <a:rPr lang="es-CO" sz="2800" dirty="0">
                <a:solidFill>
                  <a:prstClr val="black"/>
                </a:solidFill>
              </a:rPr>
              <a:t>. – en ese tiempo – “</a:t>
            </a:r>
            <a:r>
              <a:rPr lang="es-CO" sz="2800" i="1" dirty="0">
                <a:solidFill>
                  <a:prstClr val="black"/>
                </a:solidFill>
              </a:rPr>
              <a:t>Babilonia la grande "</a:t>
            </a:r>
            <a:r>
              <a:rPr lang="es-CO" sz="2800" i="1" dirty="0">
                <a:solidFill>
                  <a:srgbClr val="0070C0"/>
                </a:solidFill>
              </a:rPr>
              <a:t>fue</a:t>
            </a:r>
            <a:r>
              <a:rPr lang="es-CO" sz="2800" dirty="0">
                <a:solidFill>
                  <a:srgbClr val="0070C0"/>
                </a:solidFill>
              </a:rPr>
              <a:t> “</a:t>
            </a:r>
            <a:r>
              <a:rPr lang="es-CO" sz="2800" i="1" dirty="0">
                <a:solidFill>
                  <a:srgbClr val="0070C0"/>
                </a:solidFill>
              </a:rPr>
              <a:t>embriagada de la sangre de los santos</a:t>
            </a:r>
            <a:r>
              <a:rPr lang="es-CO" sz="2800" i="1" dirty="0">
                <a:solidFill>
                  <a:prstClr val="black"/>
                </a:solidFill>
              </a:rPr>
              <a:t>.</a:t>
            </a:r>
            <a:r>
              <a:rPr lang="es-CO" sz="2800" dirty="0">
                <a:solidFill>
                  <a:prstClr val="black"/>
                </a:solidFill>
              </a:rPr>
              <a:t>” Los cuerpos mutilados de millones de mártires clamaban a Dios venganza contra aquel poder apostata. Se cumplió </a:t>
            </a:r>
            <a:r>
              <a:rPr lang="es-CO" sz="2800" dirty="0">
                <a:solidFill>
                  <a:srgbClr val="FF0000"/>
                </a:solidFill>
              </a:rPr>
              <a:t>Apoc.12:17; 6, 14-17.</a:t>
            </a:r>
            <a:r>
              <a:rPr lang="es-CO" sz="2800" dirty="0">
                <a:solidFill>
                  <a:srgbClr val="1F497D"/>
                </a:solidFill>
              </a:rPr>
              <a:t> Nota: Los 1260 días fue el periodo transcurrido del 538 al 1798. (Día x año Eze.4:6)</a:t>
            </a:r>
          </a:p>
          <a:p>
            <a:endParaRPr lang="es-CO" dirty="0">
              <a:solidFill>
                <a:prstClr val="black"/>
              </a:solidFill>
            </a:endParaRPr>
          </a:p>
        </p:txBody>
      </p:sp>
      <p:sp>
        <p:nvSpPr>
          <p:cNvPr id="23554" name="AutoShape 2" descr="data:image/jpeg;base64,/9j/4AAQSkZJRgABAQAAAQABAAD/2wCEAAkGBhMSERUTExMWFRUWGR0ZGBcYGBocIBgfHx4aGB4dGh8aHSYeGh4jGRwcIC8gIycpLCwsHx4xNTAqNSYrLCkBCQoKDgwOGA8PFykcHBwpKSkpKSkpKSkpKSkpKSkpKSkpKSkpKSkpKSkpKSwsKSkpKSwpKSwpLCkpLCkpKSkpKf/AABEIAO0A1QMBIgACEQEDEQH/xAAbAAADAAMBAQAAAAAAAAAAAAAEBQYCAwcAAf/EAEMQAAIBAgQEBAUBBwEGBQUBAAECEQMhAAQSMQVBUWEGInGBEzKRobHBFCNCUtHh8GIHM3KCkvEkQ1OishYXNHPSFf/EABgBAQEBAQEAAAAAAAAAAAAAAAEAAgME/8QAHxEBAQEAAwEBAQADAAAAAAAAAAERAiExQRJRYXGB/9oADAMBAAIRAxEAPwCRpLcEXBAx9zmTLWjBlPg1ZU1HYcuf0541V8rUpifmBN8eXXUvqUoi15v/AJ6Ya06FPTKEnqDy/rgB6p+dlGk2Bi3t7YLoqIJm23qOmEN9KmYNhYWwPw+przapVJenB8pkLGk8geVuWDqFMGYm0/frjRVyPw3FQGOQMH0viI6r4KY66uUqopJMUdT7TH8Q3nkQd9+WAqLvEOuiopKsB2tjGlXrUX+Mr6+ZDXB6yDz9ME8Zz3xX1xp1KmoctUXwIszTybcv8+mACfMCI/T2+uDKxPIXNv74wo5IwSbR98Ib1zzAXPO+BMyVJOnn+cE5SmJgj+30xsrUBqm0el/piQHKqFMxcc/b3n0wc9MlgxPK3O2CMtwh2XUF8vucPfD3BCWDuIAI0gm55j2GDThTkmYSAYBseVt4HQYtOF8MPwgWJlgD6DlPtjdm6FCmVd6azMTG3cj3mTg9m2xzt1uRqo5cKIx5gME1KgAxrp1FIm1sDQeBjx7Y2DMidrHbbGdZlA2v6Yk0AY8sDBFDSbaRPSMY1iqmYFt7cu3fEmkHpj5UeBPcfcx+uN2YUaGP6YX8ZkUjG9j9CDiFL+NKDWgqfljccxBAwEvDF1Mfhi8EhnmIsDbBXEuIG9XRvGlSNhcCfUYCp55lZYHnqWI32+aBvbG4y9nqAIDNoMk8vScewZnOJLTVDoDBpi20Rj2JYR8NznkYMTI2nGb5tHTzbDkq333MmN8KqPbt98b2KafmGwk3PISAI/mB9sODWHEqwFKYlpBCSLC42Gw7YEyuepjSdJ3giLD0nGGdpWJJCgwJAtuT1mcbVyaEeU6mkHYkx1kRz5G9sa+A6zdCNl57iL4V58MwJmw2/v8AjDqso0g73HphPnX8pjcyefXBE2+HeHvmQV/gSC7m+m94HMxJjscUPF/D6U6CogVqp5ubnTvpC2i4t98R/hnxk+VqGk0GjUcF7XUnykgja34GLjjuVURVNQAQtNbfOJ8oUc2INwIiJ2IwctlMzEZlsrpUtPP/ADfHxXYnTEybd+2G9fLEj4gU6GMSRbULH05euFXE6jlQVZSoBgCJHXGpdFbsxkqibqQZ59cMeB0lUxUAOo8xzNsBeF6r5lW1sT8Oww5z4ChEgCbAA99/+Inn2xm/wqX4KwAIB6f2wRQogYklLqyst4IN/wCKOX0nFLnM3+7Pwiuq3zGInc+oHLGGgPGAKmubqogevM/XG/huaNSipmGHlPO46cr2wA1CsUIU0WG0Q8kdbxjGmjUAVpsCZV6gOwE7Lz1EfphBnUqVSNm1RayexPuYxnrqgDSh/wBRIW47YDzKVHIqUSdDCEIYj1nnvO+BK2SzgYxVO22o/wBMBNFq1JurdvKmPPmqhtDE/wDCpj74U0spnA2k1GbeDq25xtj61PNb6nsf5h/TFiOFzVVYgHqRC3+841HOVASYjl8n66owkbMZyCFdgR007d7Y1pUzwDeYknrpM+kjFi04fipDBOTGD5D+ZtjLxJUimV5Ff8+2NXB6FWpqNa0RHlAm8naOgvjLjtIu6KLgi/pvi+r4X8fYMNQ2DKOxiL/WcLyYZTJFql/bDfN5MEKp8qhpPtyGAmyyFkJk/MG7gxEd7nGgLzOUd6dLSJgGft0x9xses6qoQEC9iO9tu2PmJECZEPS+KAVKEDswNrdCDhNnaZCdLj9cXuToFaFRaqf7sGwO4A1WjCelwekqaqo1tUlp5AQpt0EkAehxTkMTvFaMZUEwZIg77TPvjSV0mhTk6vLrsBeSREfMPNv/AExU8R8HipSNVCKUjVp5WEXjnuZvuMKOE+F6lStTYuqqI0FjyAlbbjVE41LMGH+eywFImCGQhSBzvb84max0gXuZt/zH9cV3Hswy0yrKqtqGxJWJNzYEXHp3xC8UqVkIiooHPSgG5IiSCTi4qpvOUTrbpO+9z/2GKXKcVqBsujMXNLQUHS8x3MfaOmNPhTKVM9XFMsNGjU5KLZRAtA3kgb88dLp+GqFOGpU1WqvyMdTQYtqvf9OWHlyk6UlKePcTp1aQEMrKbDSAL2IY8gO2I98m5Tym5Jm/M/5thlxrVTzgBgKxIcAhgCfMI9em+JgZqpTbcgHce/Q84OKRVU+FlGW1hiSWYbXEXmec7YMz8lizDe83sOna2J9K4chgTEG5EEXt3254Ky9YgAEkzz9PXBYtWeQy7rSWQzWm146RA6RjBqD/ABR5SUO9iNIjf1mPrj5wvOFAFZAUmARMieUTtOHlJQbwdzszch645thUp/DUsFMxYRueQwBSyjB11XZzJeNv8/GHPxrT5v8AqOPpcn+b/rbFqeySBaAB5MYjlebY+1HGoE3mTHXblyvglj5RHfczhRn86FrKSNRCMYG5tyHOCBgRiaiopqOwAvf+nM4Dy3GqVTyKxBJkarT3EfjCHNNWrN8RvlmImAB06Y0vQUKLqY/lMmI9ibzhwWqSu0yYjcTO4No+vLGdGkTyk9f0xM5LiZbWrNqC6SDsSdUAGduuKXhuaLKGnmR2MEgEdjvgpYZrPCi6oRZlNxyMxhatYgliSzfxMTEdI7Rhtnq8MABJib+v9cDnONJAUWP8x6TzwoGM2SSIHSCY+t8ZJnTtAB7DDClVJUmCpHcHBGofpy/pi1FFHNsJ1QPUfi2PuGRpL0+oH/8AOPYE0rV1o/M6SLc7f2xzqp4jqZVvhaBVRY06psIkAMOV5gzip4DXIgTYnb/P8tiX47pfN6SJGv06kx98b4i1Q0OLV82lJWHwkrMKTKoPlAJMSb+ZYM4pKuSCOm8KJ7liywfopGBchXIpK4QaUFlI+bSZAB5MoB98Y8Q8W0AghpqE/KQZEGTPIc8Z9M8Hcd4SMzS0TDwQjd4nSexMem+OTcZl11Gfkg9746/w7NLVT4imUbY9xG43Vh07DcGccy8dZQU6jKCBeSAdryOXQ/QY3wZpv/sky0Ua9SLlws89IEx/1MD3tinai1aqULlFQDXpN3mQBP8AD1PPbAXhXLrQyFJaRh3T4jPEwWvPsIAHYb4F4ZmWpvV0h6imBqsSzXBv7x74ze7pnRlx/glOplzRTSkspAX13/uemOT5iQRqJ1QPef8APrjoGa4u/wAQkgq+5UiNtgOwECe564iOLr55MAwLfU43wZ5C+G0/KSJv5fpB3/Te4wYtQowZbabjY9jv640eH6uqgwJMTA7mAbd5g94wY6nTDC4YyZ7CB0jmPXCjPhPE11qHBALegk7XHIH9MWdM8/X8YgMvlzoBIgGN++2LrItqpq3Y/iMc+TUZLj6wjGnI1fi0hUUQCTv0Fj63nGxv++MkbQqAKJ5z+cT/AIkIna+mZ+2HVJvKvSTP9MKOK5cMIJ0iIn12j3OGJOrkKtefOzaYAUGLQSAJIAgL9cCcVyFWgEZWeJ5wVPdTO30xU5fRQUTq+afKA2qVZRI6WOxsTiZ4xxdtCaSCBfTBGgAARud2LXnpjc1nDHhWaikrsNJZtoF4/Q6gb4raDCFAIAgQNhHKOmIrNN/ul5gLqHRmh7+zAe2HnBa7DUsnSDb9R+uM2GGedUfFE/yz63MY86D+uMag1VVM7rB+pwPxPMgKwUnUpDRM+o9LxGAi6PyH/OeMtc7YX8SzZp+Vd7fnG+jW8pPMb/ScCF03jcjHsYVzpgA7W/H649iScpUzTYKRpZZPYg3Ee84lcypOdU2j4g1ehJU/nfFRXzmtKd5ZSwnnECJxLcaYqzzuCf1x04s1QZ2uyslHL1WNRzpZd1AH8c8iABt0wVwXhlOnWanGorplmF2m59rxGFXgBGrlqz3amBTU9tyfXYYrMjQivVaIEb/8Jj23wX+KTQPGMx+yg1KYvVJplLwTvqA7CRbriQ49kGYE1HUVGJYsbTzgbi+14uI5Yo+O1fiulUf7sNpTuLan95I9MSnHKkI2q5usdgYjDxVNeBeIWq0FoR8P4KAVv5mVRsv8sgAHnM4sfC+RVcuhIGo39CCR+f0xz3wFlnqCu4YWQU/NedRgiRdQALb46Lw3PeZkZfhvOoIee0lDswm/vg5ni+eIcmrZeowHmAJt2mRfqDH0xyLNEsep9d4sAZ5xjqPiTPinRrydwVUdSwX8C+IXhvhU5gF9WhQ0SBqi2okwRpA69ca49Rmm/hTwyz5UEOgLtrAJIIHy3tF4xjn+GVKVmUr69J2HI3nbvjbk+JPRVKdOur+bSPLIMkQRzB68ufXFySsikQCGGkA3kKL/AFJ+2M24ZEXw7KGoQgMDc+g6exxZZSmAoUCFAIA7dMJc5wk0aiNSkoTt/L2B6QbThzTc6QRzkT2/7Yza1I15etpHwaKCEBMsxiTfTYSZnCTO8TqU3dSSYhmBAHICB1WdsOK2bUeXTc8gYn/PXE7ncmdZX3JNyR0mdsUSnyecBoB9wZPuTse84Q8YzOl1AMiV95IP6C/qMCcEzRV2pEwhYH32/H3AwNxbKGmwcf8AlsDuDaZEx3xqQaaUahddOqGCson/AEljPYwTPvhXQ4dS1qHn/UBBIAuSTtsD3J6YwyGf813AblO0tdj28s+5GPmTqVHV6gTUzkIB1m7R08oj/mwgp/bGNckwC9QEi1rz9hbHQsjkilDU1r6ukAkST7Yh/wBj15pFRb65PW28TANpjbFrxriKtQekwZC4Fj01L6weUROLkY2UcwKximfkAbXy3PLc7H2wn4nnW1KQJJYHTFyJnze14w48MZdVokfxBvMBuOgI52/ycG/uoJAWNySI53nnjH0kPEqnnY77SD354z4bmFNRlNgbEiLEyB/XGzjRDUyVVpBnWbCBMgTcix2ECMSeRzhRzPWfcwPxhk2Cq7N5tlbS1UKALFlF+sX2Fr49iP4rmmqVCQ0dhyx7G/yNPMnlJ3toDT6yLYV8ay8Goxvqm3cbfnFTXq+Z0Agkq3/KfKT9Rie4vUnWh3DN+JBxmemi/wDZxS00gkQSWZp9o/8Aifrh9SpLXqVEB/dHUSAfnBbY89Mg9LDCDwT56B1MdOsppHTQWI7ScVh4FQgfuheJiZEDkQZGC+mFnEadMoQQAKasCOhKwIxzfjdEsz3/AIjt3xd+JsuaVJZqSG3BHmHfVuwBkQ1774jagL6akXYkx6W6XtjXFmi/9ndTTSzK8wQ0dYBP6Y6JUSm6QxAAuGkDRadQPK32xynwtnClWuu1gfUagv4Y4teAZc1p1tNFSDH/AKhAC3/0CJjnbByna4lvFSGo16lRjrYgUhEeUkAuB3A9vcYjxn2AABI3Bj158tv0xdeNQBlFLfMlZlnmQS5I9LA42eBfDVNUWtUUNUIJCmCEHWP5rjDLkVm0J4G8LDQMzUJnWCixYAECTPMnl2nDKrnBqUyZp04WBcuxO/oDOGfFqgpI9Sil9ILJyKkxKjYNIwP4cWktPWGDuVlniAnUf6QNp3OM7vZnTTT4i1OmEYwSYXVHluFBv2Db4Pr5ysJdCKiXI0c15W0/cGMRnivxAtQA06cyCC7dJ3UbC35xR8FbM1Mqq6AQy6ZlYjqTMgRGwxYtCZTirZzMaNIXSJB7Wn84acQqUUQ0mPmJ8sDp/NfbsZ5Wwn4JfMVaogJSUoALTJufsTGF/HswXrlluixfkTAn9MObVr7SQEuwJksY9tv0w7y9UHUaik0zYgWMd99/vhLwkVFBWmQS28STHaNrThi1T4iimvWI5i0XHWThrOtOeyNF31UAyqYlehvYSDjdnamnLBEAlGsSYN+dvW5ODc5wX4SlFRjpEtUZwAeijuYIj74TZrNhsqKg/iZpEbMGmPSB9MRL+G0Xq5qkpHmDamY8gIJ27D74oOK1moVGqKq1GYDTIhVk7wLsxO17CcYeE+Ek0zmnJHlIX6wSfawwdxyiigkiWJDAclIsC3I+hwXumeNfB0qIuuZq1mO40hFBiYFrkEzfYYIzvGTSIV41kyNNtQ3OpZlTiQ4p4ur0nCrV1bSYUqLzCgCCO+KPjlNBVcUlAZDLMReSo59IIMme2LBpjk6LtSEpBIIDdATOpvsI9cQlZBSdlJIgkEDlBj6YacY4k9GkCtRlexADNbbvfGvP8OAqXJ1karwS03nucMmKhMvw7UTFQcrkRNu3SMexpqU0ESWn0/pj2NMuhZrLKKgqcwCLdDe/3xPVsr8R3gXMx6xb84acV8TrSzgy1SFpmmCG/wBTExJ5KBb78sLcxWFA1TqGpAYGoTcBRbnuDjEbpjwrJihRpAbftI958s4b5/iZFenQQiSZcxMLvHqQMR3hvOluHVAW1GlWBWdyBpYx1v8AnB2dz6jNVaiMGUsrqw5ggW+kjBYtb/EtLWlRupVAOwDGB9cKafDdVCiQR5BU1W9CB9MUvFssHpoBGkNI7yIwsXIlDpGxRx7gAD8jFvSsR+RyCpmzI+YEz2kW2jff+2LTw08U2nmxPtJj9cJTktUGQpCghjf5pP0kYZ8Oy5FCoFqSALHSIEeYgdr41bojV4yh6dGmLlq0kdZ1H8HDngWZC0gTElyD2BJj2kYk818T4yMxBgkqQIuoWJHLcYO+MBT0x8wDKd7hjqHuGn64znRUXFGIMwJI0HeGWQbHkcT1HhVOidDEEsC4gkahPysP5hzGKbK50GEfpY7giAYPpjRxLhSVFgxvOsElkImGA5jkewwaUp4j4QfiOBsNAFv5hyHscWXDP3WXpL0ST/n0wmqZk1dNOooWtA1EbHSRDL1BBwY2aLa7W1QR26elsVuhs4ZkRRWq0fM5I9P+5wv43XABElrToG07chPI4aZqvqA2AVdRHoR9onEvUYtUH6TyM/XDFWnh+eKBWCiGuDA1A9J5jDJM4orI73BjVFptO46dcE5Xwo+hdTIn8oMkzymNudsC8N4MazhNagK3zTJ8t/KO4Bgnoca2DAue4pR/eKC4CwtJdR841EszzYm+3QY053JacmtIErpWZtMtJv7RbDLifhA/F1KNSkxc/KAZJeLc+W84wq8co/tT0a4kKRqZNiQB8wNwBMGMX+lVTlqK/CQHcUwItzA5bj8YkePUKb8QRquoI9Iws7upK6AeRLCMNOP+IdC6MvZYHmUESCJAXnGnniXrpTqUQxedDbliCC0sJJEE2M8jp7wM8YbfgLi/Cg+bSjTOosVUkgDSxNwYPKd/6YtuOinRd2hyfhAgz5SR+7VSsXmJxzOpQdn/AHQZun+r6CT1m+LutnD8Om2YqS4ATXADKd5IIgifc9cb5RmVIcWzbMzE7mB6De/c4o+MEGsq1SQNKlT/ACnSoIPb8HAPF6eswTqI2Yx6jpY9MHDPJm1n/wAxY1D339IM4UHq0wI8xjlHmx7DfhvCzUWQNuluu849g04XeIOJ/Eqa6lNPipICkSqDkGP8ZF5m0zFsLjWfTTo1WV2MlSIJW8xNpB3jA/FGFwN2H5v/AFwky2ZZaoYG6qYJ66Scak6Z1W0RQZdFEsulSVUgaqpF3IvYkXjmAegxi2RanBaCr0xVBBmzXE9DGFfB/wD8imxNmdXBiSDqvsJtcdL4p6mSK0aGYA1IEVHG+k0yVE9FYADpPrgvRilbJStOZUgLad4A3354zbKgkkc59iQP1GN1Vw5V1OoNdfSJ/XGCI2ontEe8zji2Q5jh0U2XfSYHKV3IOGdDKf8AhiIuVxszVKA6jmf8+mPUs1FFDF7LfrMf1wos4pw4sA6i3xCxIvAKqJ+onHuD5IPTiPkcrtuDDW7TzxRIEFgBBkwOmxwMmXWjSUWAWJPod/xi0MM9RBm2wH1uJ740cFyNy6yCZsWJHMT2+uD3U3mDqIjl9Z74zyL6RHKTb/pGAk/EgCVMKXp1OVtSsTqU335+sYPr0bMBcnzL0sfzBwBxjgzVCGkg3FojeZJOGi5RlUSxZhN+tjOJE+cqR5h/FTSZ7k/0wHwKP2lfce8E4acYpfu6lr6Y+kQR7nCP4jI5KgAqZE2uI/J+041PAYcTouMwpLgTpjoRrd7+mmPfCHwRmnOYcKW+QmPRgf1I98OOIZkVEqV4PlSV1SCNaGlpjn59J9jhH4Rb9+43aQAAATpEzANibTG+NTwU/wCNcVqqGUVNP8RUAatRt5jAAMAGRiN4JlkqZunTqHyMfNvLAcussbe+G/izMVPiuoBAEQD2Am3LmY5bYnuAh3zNJaZ85cAc/UmdxAnGpOhb26R4oVHUwANMQy7i+wHNQoPuRthF/wDTVbSzalam6wDb/SyPBWZkjcmxbBPiB6lMsGhywbzaoUAyBAiZEnfmT64+eDONu00nvSp6QGJ2BIgGd9rdp7YxOoetB+FfChar8QtZQJi7HVyGqy877D6Yw8YZD4LlVqGohFxuUPRrRtcHfrGLLIaab1UspgPJMeU8gf8AS07bahiV8UstRXSkPKg1krzMi55x+Znngltp+I5cySVkwQIPtI/AGDPDlYLnKc/IzaWkHZrXje98KgfO3W83/wA5fnDXgVDXnKYAF6gA9d/zGO1YdKo06aSNai5t5yB6QMfcC1OFVl3G5NwRfHscW0HnMv56driJ7Eggg/8ANOFXxJMGNIDKB/7ST/nLBOazJYuRvOoSefP+uFOYqTpjaI+/9cdo5nPCKbEqikEpU1KIuQfm09wMXeT4k1OgEojUTrcSJBQs7D6DljnHA86adUmCDpdfqpX9Zw1p8eX9lqSpGkinKsQwJ+WDOx0kkbYOU1qG2Z8cVBWXSVFNSAAsaCL94xfZHNpUUOpFx9O1++OQZrhgCGLRMwZkxMyd5GBeBeMq+VdQHY0g16ZMgjnA5HuOeM3hs6X6z11pcwC17AkSekHAlZCBoNtDzIBuOU98MVamaaMoZlIDKVuSD5hyxo+CSWbQZO6khT78scmxPDKBNNTFwDHuScbao1K4NisD6EExhNW42in98VW1lFXUbG1lHtc4+8M40tRwAwCloBaNRsQLAzudzhxHVZgJn0/z3xhlVUT5rttvIt2woz9WpSfysrIbhWloO5HlJi+Na+KnQ+ZqZtZAjqfqbyT64sSjzdRLqwBtMdY7W5x+uADxYqoJhyx8igGbj2n2sBgbL8bovqdldCRDFl1CByGm2/bAPHa/mSopkMogfLt/NEE+gIxYtOqVOVLV/hLIkgGwEi5Mx9MR2Sr0Wqu5JJB1DUPK0EWPNVI2YiJ3iLueGVfjq1OtTQU41bFROoRziJvbpid8ZZMUXV6Uqb61t5dxy6jcGffGpPgp9nXL06gZGBLU2JJkMhc3BHIC3aYviLavoqsY3Ox27T6Y3+Es0TXq0ix0PRqrHIW1D3kAYT8SzE1CY9uQP98bkzpi02bipqHQ155mbmfx64bcM4Mclm6VWo6lfOYG4sVFzAO+/S+EHA6IqZhNUkCSYuSB0+32wy45nahqBGsqbCPlm8TzjacV/hNM+9TO1ylPzDoJ0rFrnkoHPn9sMshwf4dE0FU6lDGof9ZMD/2iw6YdM9PLUiFC00YqF0jYEXPUnc8zjTwzOLUdgo0oHDo0Rq0jS3K4kzJvc452/wAaxM1M6xp09V2paokTqBiFbnHLtAjbBQza/s9ZSNJqIWUmZuVMX3EAweoOMMtTVswqsPJVJA7apEj0YYJ4qw/Y2otHxKThR10klvXqD6DCK57nKUVKkdPzGN/CzGZUgmAw5/52xqzhl3MH+EH7D9MbuB1IzaMLxUB7GDjr8ZX1LOkKCzWNhedt/wAjHsEZ6oKrA6RZRa9rnHscW3Mlqj5WN7j0O39MU3grIZVsrWTM6RqfyvpM0xAuGiFvyNjie8V0wM3VZRCkg26kAmPc4deFU+LRZmdZDaSIIJsCJIte5E9MdeXjE9TnF+CGi5+FU1hp0R8zLtJGy97430OHGoxoU0n41NKg5kMF1T6fMO04pc9QqO9Isx0huuojUbyYgWkkHBeRYUMwy06ZKRTAM3QSwBM3iN8H66OI/P52crTlipDQxgkNA0giNsIc3RQ3R5vsZBH17+uLrxjwgirUfUqAmFEwO5M2F5tywp8KeH6OZqulaoGtY0wN5uXJtAEDY741LM0VUeBvEIXIAMxHwm0ybCDdQCe8iMNR4iaoWaiGbSPNB1W7gA4WPSp5Og9JKZKs2o/Fi5AgQFEGOV5udsB+GM5FViQUQoQYHlLSNOoLvA6Y55L20IzHjWmJUJTBBv5bz0gjBVPxVUEsKVMIf4ihE/QDANT4Bzr1SCVKiahUyH5sFEb7YZcT47QGXdVYM2oQNJ9yZERvi/4GjK+NmqsKaopeP4QeW++MOL8fzFGGeUnY6BE2MA35Eb9cA8BppTDV1R/iavmiQqn5hAPO+4xnxbjHxlNGlRLBiJd/mMbQOXTrfti61aF4fx9a7v8AFe/8JYxaDK2gC/1xoTMU6YNy1/LNx/k8z098FZTweWBLVqSOb6WDW7ltsacxwK1T4VWnV+GCWKE3i5A1ASYvMR3xrpKLwTVD06waAIAMxHPfHvGNBRQACVHhZV/mQDms3J9NhgLwLnGQNSKqBUPlZttSgyLGTbod8GcVAZKlOiNTspB+HIC+rEkknn1GMecmviM8MVSKrMd/hvBwtzEs7HmT09sbclSemzEi4lYO/fHyjlnZwomSYH/bHVhQ+GcgwYVNBMWFjc9B1/zvjZ4jPxMyGKhCxGqJjod4uBv3w8og0MvphdhPlnWekzO/TCGkP2jN5dBN2AaegJY33PlG++Of3SuOK8OapVo0zJppufTrfpbG3M5TQKQvppqdUcxKsfx74bKZUt3J/XAXEm/duehA/GOet4TZPg5qBmBAdahameXoexHTC/xZmCKhaL21J0sTY9ec88U3h+jFFYgFpNxMXgTtO2IXjOXb9oCvJfVLtuLkCLcoxqei9JvMqAz3mWHuN8MfCXDPjZtAGtOo22i/vgfiWXIqMp3WRHoLYcf7NFC5lydxTY/jHW+MT1ZcL4bq+IdZENpsBfSBf749hhw1AlJdZUElmuepP6Rj2PPtdMc2rcDFdA4qKrabqwN4PzbRsRPO0xhRwrP/AAKwEDQzBWt3I+xxaZDI5imzU2ohgV/dwytpYhlM35qwsei4gc9w2qMwadRCrlxuI3iPaL47S6xY6FW4c3xxS1yWGqY23PLfY41VMqVrGrIj5WLRoQAmFLc2g8p74V+JOKLSCQSxDjXc7iRE87YFpcUqfDAmVbzFGEgE/wAt5We1sGHRAY13dkUnlrPMDkAbjbacJqVZsnUNSkdDm07z2PLSekH1xQcN4sqoQKABJMEEW7gkdYHvgHPstdixUBbmxMnqZIvJvjUFbsr4hFeEqUgzNeU8vudRIjtY4cfsiPTHw6ugfyNPLcylivKcR3CM+iMxK+VR9R8xHvZfphj4TzFWjWOYqjV8QFWQkyVMHy7xBi2CxSmXDqTF6wFID4TBWknczte8gddsYpkh8daZQBXRyAGJPlnbly7jDOr+7Zq9Ko377zaXC6e6sBzU8t8IKyV3rCqzkFPlZbQOg++KIVxs/syU/hG7zqBtBG8Df74Lp8G8qqzTUI8zCNIJjywN42J6z0xPcQoO7MzEux2npvAG0emPqqwT/eurCwEmLH+vthzoB83m3G4EgxyPMyLg/QY2ZXMOxaPLq3PQHkNgMasnktTk1CxvcC5P13vhxXzKFvh+UKFhQQoOqJ6Azt2w1NCUjAUNKrceu/LlPXFTlq5KDMiKZYwRsrxa38pPfe+InINoBMkswt2i+3+XjFB41Q6EoKYp0guruxB0/S59WOM2b0WjxJlRVK1Esx+ZR+fUDnjT4e4Uab/GbSWF1UnpzI/AwFluOKihHUOQLMCZ9/S18NqTzSGYRiyGzAbqYkqR156umG7AZ06bZ343m0/AWyAQCSJ36QCOvpiQ4bnWoZpaxFkb7GxH0OKbw3nPhuxcQKiDULnbb2IJH0xIcTolWja89sE+l2oP+7EbFSftONGYphkZeo1fnGVSp+7DH/05+qjA1Ktq1f8A6kEeoJxydH3IVD8JI5IDHWLHAniJECltI1Ffm9Ij0u04z4fX/c0XEyPve4+hwB4yrBFsORW02MzfpbFPRUbxXzfDqEyTT0t6wYPeQPrjb4GrFalUr8xpMoPIMSACfpj49P4g+FvNFY/4l8w94JHvgvhdJaOXd9QU1WGkNBB0Sxkk2F49bc8db4xHn4zUpltdNWYmCWUPtAgGYt2x7Ax4sagHx6gS0oNECDzAA7DHsWJYrmAgq1TfR5R/xG5PuWHse2E+Srmq7vVAKinU+GrfxNT0s7TuD0PZsMvF3EEFCFgXWwgWuTbfkOXMYX8GzsZIysp8OxAk6mEsrDeYJKkbiRY4xPGvqR8RpTehrpOzEktBEHykAm1juNumFlLimrQFBBMzB3nSAPaPucMMwmr4VMU/hlZUsxM6WMww636dsJqdA0KrCosFDqmTsNoixDErfHaeY5nud4r8Om8ESsU0N7sZBMdvO3rpx9GfAWmy+YQQUgiAAAL8yZNuoGJ2vqcoGBgTJj+IgMR7LH3xgxIESD7/AIw/la3U6gLPTBHnYXjYTJH4sN8XWSrqCL6AIUajygAT1Np98c3J86mSDaD35HfryxYNXIOsoGaPLEgTMSw2F5sP0xcopVE3EqVJoqKrLbXTPMbhh0Nt+Y3wVxrh9GpmKVKo+l6mqyhQNMTTBjYsTv0xz3N581KrNJM2X05R9cU+aSmGDhizHmFIPPeecdPtjF4tSj/FYRKPwxpIkfC5aCsB2BF4/hvvvyGF3hylSajU1KKlQVFmSbIQbrBt5iftOPuR4eKrQtM1GnoTPvNvrhjxHw4KSatSIwHmWmSXUci0GIBgGBaeeD/CIePLQ/aaZA0qY+IBawIE+pG/1GHfiHIUElvhBfJCXkH/AFIR83YkmNoBwm4blaQbU51gkagdYJ94tbmNhjbNBZJRmC7LMTyFv7YUULxNQtonfufTt/nLFH4srfvq5gkfu9twppqQe8YRZsFzD2BuoAFrRaORA74feJazDiFSmB8yUgZ6hF/SB7Yvo+I00zMzY3kc/TDjwnfMBCxCEEsBzjtF9/tj7xGipzGgCFLCY6mJ29dsBUKzZatrAnQxB6MLgj0InGvR4fZvNMgLhSTz7SefYfpjR4hoBqaNsytoJ6qbqT3EET0PbBaZ5KvnQ7k6kJuCd/UHe3OcYpl0rRTYwp72kBiNr3MC2MNLbifE10/BTUSbAoJiI3EbQORwE3FEVqoLhS1NRDAr5gIIuOX4wr4b4mqUlWk1RQn8LMwDBYtC+ZmXod/pjJuLU2aVqqTvLSfrKx74xjWn/BacUBfVpYxpvaw5wD1xhnaIq1gPmpvZojvBvsQZEHCVg4uKoXUSZFgkj1mJAtfBi5qorT8Wh5rzdb2vvAJgT1jbFiDZ3KrSrkIIEIb/AOoSb+2E3GaQq6KSCFGo32lmLNB5rEffrilrcGzNbzTTNo5e2xNxhf4i4HUorTrM2ok6Xi8W8ok7yAV+mGVUsyfDaaS1UtVZouOUW5/5btj7iryHB0ZnKEskJpNryur9cfMP6oxzjNqyg/Ec9wq/frvgPgfEK3xVoU6hCu6ggExfqAQTF8G8aouQSFJXtA9+uBfB1BTm4cTCsRBghoiZ7CTGN/Gfp7n+DPRaKnO66dRDDqs3j8Tif8QuBoW5G0dAPMfvihq574TFKtMOkllck+Xr6LMW5RhB4kcM7HSAoUKIEAkkSYHa2Lj6qEynC9SGoQS7XgEfjefTC+sxWxse/wDb8YeVMulRVCh1MD+EX5cmwH/9PkXP3j2AAnG5f6MaeA0VqV01WRTqJPYzA7zh3m88ssGLE3ItvfrNu8YwyJy4dKFGlUepUAQs7Ko1EkQAJAG1ycUXCfBjCqKmaAWktyoaS7dPLtO5g8jjNv8ATIR+EvDzZmrqKn4SHU5FrTZb8z+L8sdQr/BULrRfJcIBMDv/AJHfCPiXH6dFfh0UVANoIn2UWFue/fCLL8XNam7PVCqpgKTcncGNyT1vtjnZeTXUPeLeK2ZWCn4SbTMHvtCj74kUz5dilIsS0jyyS24Mnc25bdsfMzkUf/z2/wCYE/g4K4Epy761NJww0kHUsqd4PKeuNZINKs3wh6e9OsvqjfXGjI5ynq01lIWd1JEeonF3m8/VzK0/3Qo6Sw16vIRII0j5mgC8T7YA4zVpU4V6yVSY1U2W8G5PlJAi+8HpinJYStwtQdaNqWRpvcCd+hB9e1sF8br/APjWrx8xeDeJkhZI/wBON37LTBGlSskGBMH0k/0wVw/KpXqrRYkpr1SDEhQ9tuf6HBqSug61Kt5laT5hczP1nD/O+HqlQeRDBkwQQd+XaScM/GGQpUdDU0UaCJjs2x9sN8lxQUzUltQZRpIM3+bneL4Ly+xYjvDnDDTqVFqC5Sw3tv8A3ntjfmKDUall1IfMCBMwZIMWHOf74a8IIqZwsxCoqMSCYkbAT3JG2NfHONUPMaJHxA0khCqsNiDyiP1xb2fE3xBnGbqoWDKHtKhhp3EAgiIPLB4rFAZp0mtaVj6QQCRExjU1EtDXJAgW3XcAzcldpnljfXzKMkKulpup/MzPM9carLE+KaopkJp6kMCx5fK0zp7XI64Bq+NK5WIpAc4pr+pIwszdJhcz9P8AIxppprdVA8zGBHPlcfrhkidU/wBnFSo2WapUJbU8LsICgLA2AEztijz+TFek9IwNQgHoeR9jBxK+Fc7+zUhTdWCBQIkGXklmH8oPTFHlOOI7BYKzsTH6Y42duk8RfC+MGipps7UyrHaPSDPQg+xGPYx8YZTTW1xIqFjtsQYP6Y9jfTDfRTXphFpo7GmQgjQ0KUcndrmL4R56mYSqhgiD3E2IPUagyz/XDxc6KdarEEJVDkdmhWHsQpGBMwmlzT/mFbR3Icuv3B+uKGguL1BWypa6oAdYEWNoHfnbuDic4jnVemqxBJBUk9BsfcxhrWBFNlgFWVXXuCJH02+uJXV5gDy3HX+98dOLFqg4FmVWZF1WNtiP8ODamZDLq2EYX0FlRpJg8xcm21+eFlXOlQUUmO+88p+sYs0sKOYK11YGCrqR2gyPvfHRs9lviksa0X+Ul5HcEDTB7Y5/4X4a2YzdGmObAsewgsfoMdW4n4eKK9VDMKSF0kATE7G43tjPO5cXGVKDhSj+OR2Bvzxk3h12uIC/zNKD1vv7YY5XiVUQFIDAEaNE8uyyCfzgOvw/N12JZHA6kNPSCTJwHAjcEyaGa2aZo3WlTN/Rmj6xhhT4tT1AZPLAxYO5Lt7AyoPrgZfAecqSAoWP5mA/vOCBwLM5fyKjj/gkyexXF0pGriK5xlao0yBcs4TsBuCfQYjqmWam3nBB3iP6HbFlnqGbqQGp12geXUjGJuSLdY+mBsrwXM1CaYy7ry+I4C6e8k8x0mcMuKwnyueokDWAHncax+tzhrw3OUqNWnWWYVhNydSmVYX5gGcOf/tuDUPmmn1L+Y9/kMH3wflv9n6g6WZigJhgVsD1UrIO1wTjN5RTjSfxbQqiodZmmXBkcwT5ftbGNLiyh00zCutiB1AP2kYofGNJUyy07kBkWTuADNz3X8YIzPhTK5dHq6dRkadbEKpLACY5Tg2Yc7TK5E/tNXT/AAEjcA/NbfnbGnW6VJrUmZbypHWb7cjy2ws4jxR3rN5NJLtOmdzy9AbjG2rn67wrNZREAx/3xrBpxnfEFJFbRBdl0yLWOwk7Cb2vhH//AKh2Onbrv79MY5PLA1CzggxPmE+kf9sFcToU61MBVOoHcyJB3BxZIGmjn9RgKGPIAg/phmc06DUaVVB1UKJ9ysnAvBicvqOj5hEq5U/UCf8ADh7k8lWrVC3wxBA0anYhQN4LDmefc4LWpCPLcSDOvneNXmtNucTEnHQeF5iilL4qqYiZceY9P8GBOGeG3pmfiqp30hdXPqw/GF/jLxHUy9VFDCwDgESGJJHm6BQAQOc4ze70fCvi+eLOBY6QB6E+Y/c49iX4mtRKhDGWsTz+YBv1x7HT8uf6UfFaY/bqd/LWRJv7foMD+LapmhUWxBeI6h2xnxtor5cDk+n2+I0Y3eNMqFFMA/xVD9W/vjM+NA+Lr+8U2ipTBEC0NNgNhF7dsc+zzQ0c+cesYuK48uXPOdHtv+uJPjNILWcD+aZx04s8mHCM0VJi4iSPffthpmcoKo1pdjNhuYH/AMh98Z+Hqgp5bMkKC1RDTk30ixJA623wJwiodWnmxjVzBiZH0w+qG/8As68ufpkD+F5G9tN9/bHVsxxymltYB6Xxz/hSmhWV1PnqUpYgATeDb/VAnGVXiBuYAJvIEG888cuU2ty4qs14uYHyye5AH9zjZk/GAtrJB9LfbEOOKmY0i/P74HPFHNhC33H98X5g2ugZ3xWqE6EDbXECfXCxPHD6p+GAOg69zGIste5YmDz742ippuJmOZnF+Yv0rq/jipeE94Jj74+ZDxW5nWNV9xCx2NojEemeZj0vjNKpB1G5mMX5i10Sh4lpcwR23/GFniLiNU1FqUap0ACyMfKRcyIvI58sT2VcAAxv3wzUxEYMh1rzfGVrUqqu7sZ8liSYJHm5LAJv3w7o+M6VbLhfhl3ZQrIRKkjrG4nlgBXBJDIjW3Zb+sgg4eeGyq6gqKsfygDv0n74qomxTzGomjQWkzWlKYDfWLeuNuT8H1if3vlBubycWzZgzGPjVDMdcZ/TX5TlLwSn85HW2+D6HhqggkqGPVtvoMHZuqyi2n3H98asg7uSSwHYKMGnIzy3DKSj5E+5/IwQMzeAP/a39MD0c2djvE2t16zgmnVkDlaf8tgT1Ss8qBTJE3aQNPeDc4iuIOtX9qqPe5Re0kqPoqnFyl2G/XfvGOZ8WrlVzCjb4zH6F/643xZ5AOA8DfMayoNo27z+gx9x0vwrw1aGWRV3YambbUTe/oIA9MexXmZx6f/Z"/>
          <p:cNvSpPr>
            <a:spLocks noChangeAspect="1" noChangeArrowheads="1"/>
          </p:cNvSpPr>
          <p:nvPr/>
        </p:nvSpPr>
        <p:spPr bwMode="auto">
          <a:xfrm>
            <a:off x="63500" y="-1081088"/>
            <a:ext cx="2028825" cy="2257426"/>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sp>
        <p:nvSpPr>
          <p:cNvPr id="23556" name="AutoShape 4" descr="data:image/jpeg;base64,/9j/4AAQSkZJRgABAQAAAQABAAD/2wCEAAkGBhMSERUTExMWFRUWGR0ZGBcYGBocIBgfHx4aGB4dGh8aHSYeGh4jGRwcIC8gIycpLCwsHx4xNTAqNSYrLCkBCQoKDgwOGA8PFykcHBwpKSkpKSkpKSkpKSkpKSkpKSkpKSkpKSkpKSkpKSwsKSkpKSwpKSwpLCkpLCkpKSkpKf/AABEIAO0A1QMBIgACEQEDEQH/xAAbAAADAAMBAQAAAAAAAAAAAAAEBQYCAwcAAf/EAEMQAAIBAgQEBAUBBwEGBQUBAAECEQMhAAQSMQVBUWEGInGBEzKRobHBFCNCUtHh8GIHM3KCkvEkQ1OishYXNHPSFf/EABgBAQEBAQEAAAAAAAAAAAAAAAEAAgME/8QAHxEBAQEAAwEBAQADAAAAAAAAAAERAiExQRJRYXGB/9oADAMBAAIRAxEAPwCRpLcEXBAx9zmTLWjBlPg1ZU1HYcuf0541V8rUpifmBN8eXXUvqUoi15v/AJ6Ya06FPTKEnqDy/rgB6p+dlGk2Bi3t7YLoqIJm23qOmEN9KmYNhYWwPw+przapVJenB8pkLGk8geVuWDqFMGYm0/frjRVyPw3FQGOQMH0viI6r4KY66uUqopJMUdT7TH8Q3nkQd9+WAqLvEOuiopKsB2tjGlXrUX+Mr6+ZDXB6yDz9ME8Zz3xX1xp1KmoctUXwIszTybcv8+mACfMCI/T2+uDKxPIXNv74wo5IwSbR98Ib1zzAXPO+BMyVJOnn+cE5SmJgj+30xsrUBqm0el/piQHKqFMxcc/b3n0wc9MlgxPK3O2CMtwh2XUF8vucPfD3BCWDuIAI0gm55j2GDThTkmYSAYBseVt4HQYtOF8MPwgWJlgD6DlPtjdm6FCmVd6azMTG3cj3mTg9m2xzt1uRqo5cKIx5gME1KgAxrp1FIm1sDQeBjx7Y2DMidrHbbGdZlA2v6Yk0AY8sDBFDSbaRPSMY1iqmYFt7cu3fEmkHpj5UeBPcfcx+uN2YUaGP6YX8ZkUjG9j9CDiFL+NKDWgqfljccxBAwEvDF1Mfhi8EhnmIsDbBXEuIG9XRvGlSNhcCfUYCp55lZYHnqWI32+aBvbG4y9nqAIDNoMk8vScewZnOJLTVDoDBpi20Rj2JYR8NznkYMTI2nGb5tHTzbDkq333MmN8KqPbt98b2KafmGwk3PISAI/mB9sODWHEqwFKYlpBCSLC42Gw7YEyuepjSdJ3giLD0nGGdpWJJCgwJAtuT1mcbVyaEeU6mkHYkx1kRz5G9sa+A6zdCNl57iL4V58MwJmw2/v8AjDqso0g73HphPnX8pjcyefXBE2+HeHvmQV/gSC7m+m94HMxJjscUPF/D6U6CogVqp5ubnTvpC2i4t98R/hnxk+VqGk0GjUcF7XUnykgja34GLjjuVURVNQAQtNbfOJ8oUc2INwIiJ2IwctlMzEZlsrpUtPP/ADfHxXYnTEybd+2G9fLEj4gU6GMSRbULH05euFXE6jlQVZSoBgCJHXGpdFbsxkqibqQZ59cMeB0lUxUAOo8xzNsBeF6r5lW1sT8Oww5z4ChEgCbAA99/+Inn2xm/wqX4KwAIB6f2wRQogYklLqyst4IN/wCKOX0nFLnM3+7Pwiuq3zGInc+oHLGGgPGAKmubqogevM/XG/huaNSipmGHlPO46cr2wA1CsUIU0WG0Q8kdbxjGmjUAVpsCZV6gOwE7Lz1EfphBnUqVSNm1RayexPuYxnrqgDSh/wBRIW47YDzKVHIqUSdDCEIYj1nnvO+BK2SzgYxVO22o/wBMBNFq1JurdvKmPPmqhtDE/wDCpj74U0spnA2k1GbeDq25xtj61PNb6nsf5h/TFiOFzVVYgHqRC3+841HOVASYjl8n66owkbMZyCFdgR007d7Y1pUzwDeYknrpM+kjFi04fipDBOTGD5D+ZtjLxJUimV5Ff8+2NXB6FWpqNa0RHlAm8naOgvjLjtIu6KLgi/pvi+r4X8fYMNQ2DKOxiL/WcLyYZTJFql/bDfN5MEKp8qhpPtyGAmyyFkJk/MG7gxEd7nGgLzOUd6dLSJgGft0x9xses6qoQEC9iO9tu2PmJECZEPS+KAVKEDswNrdCDhNnaZCdLj9cXuToFaFRaqf7sGwO4A1WjCelwekqaqo1tUlp5AQpt0EkAehxTkMTvFaMZUEwZIg77TPvjSV0mhTk6vLrsBeSREfMPNv/AExU8R8HipSNVCKUjVp5WEXjnuZvuMKOE+F6lStTYuqqI0FjyAlbbjVE41LMGH+eywFImCGQhSBzvb84max0gXuZt/zH9cV3Hswy0yrKqtqGxJWJNzYEXHp3xC8UqVkIiooHPSgG5IiSCTi4qpvOUTrbpO+9z/2GKXKcVqBsujMXNLQUHS8x3MfaOmNPhTKVM9XFMsNGjU5KLZRAtA3kgb88dLp+GqFOGpU1WqvyMdTQYtqvf9OWHlyk6UlKePcTp1aQEMrKbDSAL2IY8gO2I98m5Tym5Jm/M/5thlxrVTzgBgKxIcAhgCfMI9em+JgZqpTbcgHce/Q84OKRVU+FlGW1hiSWYbXEXmec7YMz8lizDe83sOna2J9K4chgTEG5EEXt3254Ky9YgAEkzz9PXBYtWeQy7rSWQzWm146RA6RjBqD/ABR5SUO9iNIjf1mPrj5wvOFAFZAUmARMieUTtOHlJQbwdzszch645thUp/DUsFMxYRueQwBSyjB11XZzJeNv8/GHPxrT5v8AqOPpcn+b/rbFqeySBaAB5MYjlebY+1HGoE3mTHXblyvglj5RHfczhRn86FrKSNRCMYG5tyHOCBgRiaiopqOwAvf+nM4Dy3GqVTyKxBJkarT3EfjCHNNWrN8RvlmImAB06Y0vQUKLqY/lMmI9ibzhwWqSu0yYjcTO4No+vLGdGkTyk9f0xM5LiZbWrNqC6SDsSdUAGduuKXhuaLKGnmR2MEgEdjvgpYZrPCi6oRZlNxyMxhatYgliSzfxMTEdI7Rhtnq8MABJib+v9cDnONJAUWP8x6TzwoGM2SSIHSCY+t8ZJnTtAB7DDClVJUmCpHcHBGofpy/pi1FFHNsJ1QPUfi2PuGRpL0+oH/8AOPYE0rV1o/M6SLc7f2xzqp4jqZVvhaBVRY06psIkAMOV5gzip4DXIgTYnb/P8tiX47pfN6SJGv06kx98b4i1Q0OLV82lJWHwkrMKTKoPlAJMSb+ZYM4pKuSCOm8KJ7liywfopGBchXIpK4QaUFlI+bSZAB5MoB98Y8Q8W0AghpqE/KQZEGTPIc8Z9M8Hcd4SMzS0TDwQjd4nSexMem+OTcZl11Gfkg9746/w7NLVT4imUbY9xG43Vh07DcGccy8dZQU6jKCBeSAdryOXQ/QY3wZpv/sky0Ua9SLlws89IEx/1MD3tinai1aqULlFQDXpN3mQBP8AD1PPbAXhXLrQyFJaRh3T4jPEwWvPsIAHYb4F4ZmWpvV0h6imBqsSzXBv7x74ze7pnRlx/glOplzRTSkspAX13/uemOT5iQRqJ1QPef8APrjoGa4u/wAQkgq+5UiNtgOwECe564iOLr55MAwLfU43wZ5C+G0/KSJv5fpB3/Te4wYtQowZbabjY9jv640eH6uqgwJMTA7mAbd5g94wY6nTDC4YyZ7CB0jmPXCjPhPE11qHBALegk7XHIH9MWdM8/X8YgMvlzoBIgGN++2LrItqpq3Y/iMc+TUZLj6wjGnI1fi0hUUQCTv0Fj63nGxv++MkbQqAKJ5z+cT/AIkIna+mZ+2HVJvKvSTP9MKOK5cMIJ0iIn12j3OGJOrkKtefOzaYAUGLQSAJIAgL9cCcVyFWgEZWeJ5wVPdTO30xU5fRQUTq+afKA2qVZRI6WOxsTiZ4xxdtCaSCBfTBGgAARud2LXnpjc1nDHhWaikrsNJZtoF4/Q6gb4raDCFAIAgQNhHKOmIrNN/ul5gLqHRmh7+zAe2HnBa7DUsnSDb9R+uM2GGedUfFE/yz63MY86D+uMag1VVM7rB+pwPxPMgKwUnUpDRM+o9LxGAi6PyH/OeMtc7YX8SzZp+Vd7fnG+jW8pPMb/ScCF03jcjHsYVzpgA7W/H649iScpUzTYKRpZZPYg3Ee84lcypOdU2j4g1ehJU/nfFRXzmtKd5ZSwnnECJxLcaYqzzuCf1x04s1QZ2uyslHL1WNRzpZd1AH8c8iABt0wVwXhlOnWanGorplmF2m59rxGFXgBGrlqz3amBTU9tyfXYYrMjQivVaIEb/8Jj23wX+KTQPGMx+yg1KYvVJplLwTvqA7CRbriQ49kGYE1HUVGJYsbTzgbi+14uI5Yo+O1fiulUf7sNpTuLan95I9MSnHKkI2q5usdgYjDxVNeBeIWq0FoR8P4KAVv5mVRsv8sgAHnM4sfC+RVcuhIGo39CCR+f0xz3wFlnqCu4YWQU/NedRgiRdQALb46Lw3PeZkZfhvOoIee0lDswm/vg5ni+eIcmrZeowHmAJt2mRfqDH0xyLNEsep9d4sAZ5xjqPiTPinRrydwVUdSwX8C+IXhvhU5gF9WhQ0SBqi2okwRpA69ca49Rmm/hTwyz5UEOgLtrAJIIHy3tF4xjn+GVKVmUr69J2HI3nbvjbk+JPRVKdOur+bSPLIMkQRzB68ufXFySsikQCGGkA3kKL/AFJ+2M24ZEXw7KGoQgMDc+g6exxZZSmAoUCFAIA7dMJc5wk0aiNSkoTt/L2B6QbThzTc6QRzkT2/7Yza1I15etpHwaKCEBMsxiTfTYSZnCTO8TqU3dSSYhmBAHICB1WdsOK2bUeXTc8gYn/PXE7ncmdZX3JNyR0mdsUSnyecBoB9wZPuTse84Q8YzOl1AMiV95IP6C/qMCcEzRV2pEwhYH32/H3AwNxbKGmwcf8AlsDuDaZEx3xqQaaUahddOqGCson/AEljPYwTPvhXQ4dS1qHn/UBBIAuSTtsD3J6YwyGf813AblO0tdj28s+5GPmTqVHV6gTUzkIB1m7R08oj/mwgp/bGNckwC9QEi1rz9hbHQsjkilDU1r6ukAkST7Yh/wBj15pFRb65PW28TANpjbFrxriKtQekwZC4Fj01L6weUROLkY2UcwKximfkAbXy3PLc7H2wn4nnW1KQJJYHTFyJnze14w48MZdVokfxBvMBuOgI52/ycG/uoJAWNySI53nnjH0kPEqnnY77SD354z4bmFNRlNgbEiLEyB/XGzjRDUyVVpBnWbCBMgTcix2ECMSeRzhRzPWfcwPxhk2Cq7N5tlbS1UKALFlF+sX2Fr49iP4rmmqVCQ0dhyx7G/yNPMnlJ3toDT6yLYV8ay8Goxvqm3cbfnFTXq+Z0Agkq3/KfKT9Rie4vUnWh3DN+JBxmemi/wDZxS00gkQSWZp9o/8Aifrh9SpLXqVEB/dHUSAfnBbY89Mg9LDCDwT56B1MdOsppHTQWI7ScVh4FQgfuheJiZEDkQZGC+mFnEadMoQQAKasCOhKwIxzfjdEsz3/AIjt3xd+JsuaVJZqSG3BHmHfVuwBkQ1774jagL6akXYkx6W6XtjXFmi/9ndTTSzK8wQ0dYBP6Y6JUSm6QxAAuGkDRadQPK32xynwtnClWuu1gfUagv4Y4teAZc1p1tNFSDH/AKhAC3/0CJjnbByna4lvFSGo16lRjrYgUhEeUkAuB3A9vcYjxn2AABI3Bj158tv0xdeNQBlFLfMlZlnmQS5I9LA42eBfDVNUWtUUNUIJCmCEHWP5rjDLkVm0J4G8LDQMzUJnWCixYAECTPMnl2nDKrnBqUyZp04WBcuxO/oDOGfFqgpI9Sil9ILJyKkxKjYNIwP4cWktPWGDuVlniAnUf6QNp3OM7vZnTTT4i1OmEYwSYXVHluFBv2Db4Pr5ysJdCKiXI0c15W0/cGMRnivxAtQA06cyCC7dJ3UbC35xR8FbM1Mqq6AQy6ZlYjqTMgRGwxYtCZTirZzMaNIXSJB7Wn84acQqUUQ0mPmJ8sDp/NfbsZ5Wwn4JfMVaogJSUoALTJufsTGF/HswXrlluixfkTAn9MObVr7SQEuwJksY9tv0w7y9UHUaik0zYgWMd99/vhLwkVFBWmQS28STHaNrThi1T4iimvWI5i0XHWThrOtOeyNF31UAyqYlehvYSDjdnamnLBEAlGsSYN+dvW5ODc5wX4SlFRjpEtUZwAeijuYIj74TZrNhsqKg/iZpEbMGmPSB9MRL+G0Xq5qkpHmDamY8gIJ27D74oOK1moVGqKq1GYDTIhVk7wLsxO17CcYeE+Ek0zmnJHlIX6wSfawwdxyiigkiWJDAclIsC3I+hwXumeNfB0qIuuZq1mO40hFBiYFrkEzfYYIzvGTSIV41kyNNtQ3OpZlTiQ4p4ur0nCrV1bSYUqLzCgCCO+KPjlNBVcUlAZDLMReSo59IIMme2LBpjk6LtSEpBIIDdATOpvsI9cQlZBSdlJIgkEDlBj6YacY4k9GkCtRlexADNbbvfGvP8OAqXJ1karwS03nucMmKhMvw7UTFQcrkRNu3SMexpqU0ESWn0/pj2NMuhZrLKKgqcwCLdDe/3xPVsr8R3gXMx6xb84acV8TrSzgy1SFpmmCG/wBTExJ5KBb78sLcxWFA1TqGpAYGoTcBRbnuDjEbpjwrJihRpAbftI958s4b5/iZFenQQiSZcxMLvHqQMR3hvOluHVAW1GlWBWdyBpYx1v8AnB2dz6jNVaiMGUsrqw5ggW+kjBYtb/EtLWlRupVAOwDGB9cKafDdVCiQR5BU1W9CB9MUvFssHpoBGkNI7yIwsXIlDpGxRx7gAD8jFvSsR+RyCpmzI+YEz2kW2jff+2LTw08U2nmxPtJj9cJTktUGQpCghjf5pP0kYZ8Oy5FCoFqSALHSIEeYgdr41bojV4yh6dGmLlq0kdZ1H8HDngWZC0gTElyD2BJj2kYk818T4yMxBgkqQIuoWJHLcYO+MBT0x8wDKd7hjqHuGn64znRUXFGIMwJI0HeGWQbHkcT1HhVOidDEEsC4gkahPysP5hzGKbK50GEfpY7giAYPpjRxLhSVFgxvOsElkImGA5jkewwaUp4j4QfiOBsNAFv5hyHscWXDP3WXpL0ST/n0wmqZk1dNOooWtA1EbHSRDL1BBwY2aLa7W1QR26elsVuhs4ZkRRWq0fM5I9P+5wv43XABElrToG07chPI4aZqvqA2AVdRHoR9onEvUYtUH6TyM/XDFWnh+eKBWCiGuDA1A9J5jDJM4orI73BjVFptO46dcE5Xwo+hdTIn8oMkzymNudsC8N4MazhNagK3zTJ8t/KO4Bgnoca2DAue4pR/eKC4CwtJdR841EszzYm+3QY053JacmtIErpWZtMtJv7RbDLifhA/F1KNSkxc/KAZJeLc+W84wq8co/tT0a4kKRqZNiQB8wNwBMGMX+lVTlqK/CQHcUwItzA5bj8YkePUKb8QRquoI9Iws7upK6AeRLCMNOP+IdC6MvZYHmUESCJAXnGnniXrpTqUQxedDbliCC0sJJEE2M8jp7wM8YbfgLi/Cg+bSjTOosVUkgDSxNwYPKd/6YtuOinRd2hyfhAgz5SR+7VSsXmJxzOpQdn/AHQZun+r6CT1m+LutnD8Om2YqS4ATXADKd5IIgifc9cb5RmVIcWzbMzE7mB6De/c4o+MEGsq1SQNKlT/ACnSoIPb8HAPF6eswTqI2Yx6jpY9MHDPJm1n/wAxY1D339IM4UHq0wI8xjlHmx7DfhvCzUWQNuluu849g04XeIOJ/Eqa6lNPipICkSqDkGP8ZF5m0zFsLjWfTTo1WV2MlSIJW8xNpB3jA/FGFwN2H5v/AFwky2ZZaoYG6qYJ66Scak6Z1W0RQZdFEsulSVUgaqpF3IvYkXjmAegxi2RanBaCr0xVBBmzXE9DGFfB/wD8imxNmdXBiSDqvsJtcdL4p6mSK0aGYA1IEVHG+k0yVE9FYADpPrgvRilbJStOZUgLad4A3354zbKgkkc59iQP1GN1Vw5V1OoNdfSJ/XGCI2ontEe8zji2Q5jh0U2XfSYHKV3IOGdDKf8AhiIuVxszVKA6jmf8+mPUs1FFDF7LfrMf1wos4pw4sA6i3xCxIvAKqJ+onHuD5IPTiPkcrtuDDW7TzxRIEFgBBkwOmxwMmXWjSUWAWJPod/xi0MM9RBm2wH1uJ740cFyNy6yCZsWJHMT2+uD3U3mDqIjl9Z74zyL6RHKTb/pGAk/EgCVMKXp1OVtSsTqU335+sYPr0bMBcnzL0sfzBwBxjgzVCGkg3FojeZJOGi5RlUSxZhN+tjOJE+cqR5h/FTSZ7k/0wHwKP2lfce8E4acYpfu6lr6Y+kQR7nCP4jI5KgAqZE2uI/J+041PAYcTouMwpLgTpjoRrd7+mmPfCHwRmnOYcKW+QmPRgf1I98OOIZkVEqV4PlSV1SCNaGlpjn59J9jhH4Rb9+43aQAAATpEzANibTG+NTwU/wCNcVqqGUVNP8RUAatRt5jAAMAGRiN4JlkqZunTqHyMfNvLAcussbe+G/izMVPiuoBAEQD2Am3LmY5bYnuAh3zNJaZ85cAc/UmdxAnGpOhb26R4oVHUwANMQy7i+wHNQoPuRthF/wDTVbSzalam6wDb/SyPBWZkjcmxbBPiB6lMsGhywbzaoUAyBAiZEnfmT64+eDONu00nvSp6QGJ2BIgGd9rdp7YxOoetB+FfChar8QtZQJi7HVyGqy877D6Yw8YZD4LlVqGohFxuUPRrRtcHfrGLLIaab1UspgPJMeU8gf8AS07bahiV8UstRXSkPKg1krzMi55x+Znngltp+I5cySVkwQIPtI/AGDPDlYLnKc/IzaWkHZrXje98KgfO3W83/wA5fnDXgVDXnKYAF6gA9d/zGO1YdKo06aSNai5t5yB6QMfcC1OFVl3G5NwRfHscW0HnMv56driJ7Eggg/8ANOFXxJMGNIDKB/7ST/nLBOazJYuRvOoSefP+uFOYqTpjaI+/9cdo5nPCKbEqikEpU1KIuQfm09wMXeT4k1OgEojUTrcSJBQs7D6DljnHA86adUmCDpdfqpX9Zw1p8eX9lqSpGkinKsQwJ+WDOx0kkbYOU1qG2Z8cVBWXSVFNSAAsaCL94xfZHNpUUOpFx9O1++OQZrhgCGLRMwZkxMyd5GBeBeMq+VdQHY0g16ZMgjnA5HuOeM3hs6X6z11pcwC17AkSekHAlZCBoNtDzIBuOU98MVamaaMoZlIDKVuSD5hyxo+CSWbQZO6khT78scmxPDKBNNTFwDHuScbao1K4NisD6EExhNW42in98VW1lFXUbG1lHtc4+8M40tRwAwCloBaNRsQLAzudzhxHVZgJn0/z3xhlVUT5rttvIt2woz9WpSfysrIbhWloO5HlJi+Na+KnQ+ZqZtZAjqfqbyT64sSjzdRLqwBtMdY7W5x+uADxYqoJhyx8igGbj2n2sBgbL8bovqdldCRDFl1CByGm2/bAPHa/mSopkMogfLt/NEE+gIxYtOqVOVLV/hLIkgGwEi5Mx9MR2Sr0Wqu5JJB1DUPK0EWPNVI2YiJ3iLueGVfjq1OtTQU41bFROoRziJvbpid8ZZMUXV6Uqb61t5dxy6jcGffGpPgp9nXL06gZGBLU2JJkMhc3BHIC3aYviLavoqsY3Ox27T6Y3+Es0TXq0ix0PRqrHIW1D3kAYT8SzE1CY9uQP98bkzpi02bipqHQ155mbmfx64bcM4Mclm6VWo6lfOYG4sVFzAO+/S+EHA6IqZhNUkCSYuSB0+32wy45nahqBGsqbCPlm8TzjacV/hNM+9TO1ylPzDoJ0rFrnkoHPn9sMshwf4dE0FU6lDGof9ZMD/2iw6YdM9PLUiFC00YqF0jYEXPUnc8zjTwzOLUdgo0oHDo0Rq0jS3K4kzJvc452/wAaxM1M6xp09V2paokTqBiFbnHLtAjbBQza/s9ZSNJqIWUmZuVMX3EAweoOMMtTVswqsPJVJA7apEj0YYJ4qw/Y2otHxKThR10klvXqD6DCK57nKUVKkdPzGN/CzGZUgmAw5/52xqzhl3MH+EH7D9MbuB1IzaMLxUB7GDjr8ZX1LOkKCzWNhedt/wAjHsEZ6oKrA6RZRa9rnHscW3Mlqj5WN7j0O39MU3grIZVsrWTM6RqfyvpM0xAuGiFvyNjie8V0wM3VZRCkg26kAmPc4deFU+LRZmdZDaSIIJsCJIte5E9MdeXjE9TnF+CGi5+FU1hp0R8zLtJGy97430OHGoxoU0n41NKg5kMF1T6fMO04pc9QqO9Isx0huuojUbyYgWkkHBeRYUMwy06ZKRTAM3QSwBM3iN8H66OI/P52crTlipDQxgkNA0giNsIc3RQ3R5vsZBH17+uLrxjwgirUfUqAmFEwO5M2F5tywp8KeH6OZqulaoGtY0wN5uXJtAEDY741LM0VUeBvEIXIAMxHwm0ybCDdQCe8iMNR4iaoWaiGbSPNB1W7gA4WPSp5Og9JKZKs2o/Fi5AgQFEGOV5udsB+GM5FViQUQoQYHlLSNOoLvA6Y55L20IzHjWmJUJTBBv5bz0gjBVPxVUEsKVMIf4ihE/QDANT4Bzr1SCVKiahUyH5sFEb7YZcT47QGXdVYM2oQNJ9yZERvi/4GjK+NmqsKaopeP4QeW++MOL8fzFGGeUnY6BE2MA35Eb9cA8BppTDV1R/iavmiQqn5hAPO+4xnxbjHxlNGlRLBiJd/mMbQOXTrfti61aF4fx9a7v8AFe/8JYxaDK2gC/1xoTMU6YNy1/LNx/k8z098FZTweWBLVqSOb6WDW7ltsacxwK1T4VWnV+GCWKE3i5A1ASYvMR3xrpKLwTVD06waAIAMxHPfHvGNBRQACVHhZV/mQDms3J9NhgLwLnGQNSKqBUPlZttSgyLGTbod8GcVAZKlOiNTspB+HIC+rEkknn1GMecmviM8MVSKrMd/hvBwtzEs7HmT09sbclSemzEi4lYO/fHyjlnZwomSYH/bHVhQ+GcgwYVNBMWFjc9B1/zvjZ4jPxMyGKhCxGqJjod4uBv3w8og0MvphdhPlnWekzO/TCGkP2jN5dBN2AaegJY33PlG++Of3SuOK8OapVo0zJppufTrfpbG3M5TQKQvppqdUcxKsfx74bKZUt3J/XAXEm/duehA/GOet4TZPg5qBmBAdahameXoexHTC/xZmCKhaL21J0sTY9ec88U3h+jFFYgFpNxMXgTtO2IXjOXb9oCvJfVLtuLkCLcoxqei9JvMqAz3mWHuN8MfCXDPjZtAGtOo22i/vgfiWXIqMp3WRHoLYcf7NFC5lydxTY/jHW+MT1ZcL4bq+IdZENpsBfSBf749hhw1AlJdZUElmuepP6Rj2PPtdMc2rcDFdA4qKrabqwN4PzbRsRPO0xhRwrP/AAKwEDQzBWt3I+xxaZDI5imzU2ohgV/dwytpYhlM35qwsei4gc9w2qMwadRCrlxuI3iPaL47S6xY6FW4c3xxS1yWGqY23PLfY41VMqVrGrIj5WLRoQAmFLc2g8p74V+JOKLSCQSxDjXc7iRE87YFpcUqfDAmVbzFGEgE/wAt5We1sGHRAY13dkUnlrPMDkAbjbacJqVZsnUNSkdDm07z2PLSekH1xQcN4sqoQKABJMEEW7gkdYHvgHPstdixUBbmxMnqZIvJvjUFbsr4hFeEqUgzNeU8vudRIjtY4cfsiPTHw6ugfyNPLcylivKcR3CM+iMxK+VR9R8xHvZfphj4TzFWjWOYqjV8QFWQkyVMHy7xBi2CxSmXDqTF6wFID4TBWknczte8gddsYpkh8daZQBXRyAGJPlnbly7jDOr+7Zq9Ko377zaXC6e6sBzU8t8IKyV3rCqzkFPlZbQOg++KIVxs/syU/hG7zqBtBG8Df74Lp8G8qqzTUI8zCNIJjywN42J6z0xPcQoO7MzEux2npvAG0emPqqwT/eurCwEmLH+vthzoB83m3G4EgxyPMyLg/QY2ZXMOxaPLq3PQHkNgMasnktTk1CxvcC5P13vhxXzKFvh+UKFhQQoOqJ6Azt2w1NCUjAUNKrceu/LlPXFTlq5KDMiKZYwRsrxa38pPfe+InINoBMkswt2i+3+XjFB41Q6EoKYp0guruxB0/S59WOM2b0WjxJlRVK1Esx+ZR+fUDnjT4e4Uab/GbSWF1UnpzI/AwFluOKihHUOQLMCZ9/S18NqTzSGYRiyGzAbqYkqR156umG7AZ06bZ343m0/AWyAQCSJ36QCOvpiQ4bnWoZpaxFkb7GxH0OKbw3nPhuxcQKiDULnbb2IJH0xIcTolWja89sE+l2oP+7EbFSftONGYphkZeo1fnGVSp+7DH/05+qjA1Ktq1f8A6kEeoJxydH3IVD8JI5IDHWLHAniJECltI1Ffm9Ij0u04z4fX/c0XEyPve4+hwB4yrBFsORW02MzfpbFPRUbxXzfDqEyTT0t6wYPeQPrjb4GrFalUr8xpMoPIMSACfpj49P4g+FvNFY/4l8w94JHvgvhdJaOXd9QU1WGkNBB0Sxkk2F49bc8db4xHn4zUpltdNWYmCWUPtAgGYt2x7Ax4sagHx6gS0oNECDzAA7DHsWJYrmAgq1TfR5R/xG5PuWHse2E+Srmq7vVAKinU+GrfxNT0s7TuD0PZsMvF3EEFCFgXWwgWuTbfkOXMYX8GzsZIysp8OxAk6mEsrDeYJKkbiRY4xPGvqR8RpTehrpOzEktBEHykAm1juNumFlLimrQFBBMzB3nSAPaPucMMwmr4VMU/hlZUsxM6WMww636dsJqdA0KrCosFDqmTsNoixDErfHaeY5nud4r8Om8ESsU0N7sZBMdvO3rpx9GfAWmy+YQQUgiAAAL8yZNuoGJ2vqcoGBgTJj+IgMR7LH3xgxIESD7/AIw/la3U6gLPTBHnYXjYTJH4sN8XWSrqCL6AIUajygAT1Np98c3J86mSDaD35HfryxYNXIOsoGaPLEgTMSw2F5sP0xcopVE3EqVJoqKrLbXTPMbhh0Nt+Y3wVxrh9GpmKVKo+l6mqyhQNMTTBjYsTv0xz3N581KrNJM2X05R9cU+aSmGDhizHmFIPPeecdPtjF4tSj/FYRKPwxpIkfC5aCsB2BF4/hvvvyGF3hylSajU1KKlQVFmSbIQbrBt5iftOPuR4eKrQtM1GnoTPvNvrhjxHw4KSatSIwHmWmSXUci0GIBgGBaeeD/CIePLQ/aaZA0qY+IBawIE+pG/1GHfiHIUElvhBfJCXkH/AFIR83YkmNoBwm4blaQbU51gkagdYJ94tbmNhjbNBZJRmC7LMTyFv7YUULxNQtonfufTt/nLFH4srfvq5gkfu9twppqQe8YRZsFzD2BuoAFrRaORA74feJazDiFSmB8yUgZ6hF/SB7Yvo+I00zMzY3kc/TDjwnfMBCxCEEsBzjtF9/tj7xGipzGgCFLCY6mJ29dsBUKzZatrAnQxB6MLgj0InGvR4fZvNMgLhSTz7SefYfpjR4hoBqaNsytoJ6qbqT3EET0PbBaZ5KvnQ7k6kJuCd/UHe3OcYpl0rRTYwp72kBiNr3MC2MNLbifE10/BTUSbAoJiI3EbQORwE3FEVqoLhS1NRDAr5gIIuOX4wr4b4mqUlWk1RQn8LMwDBYtC+ZmXod/pjJuLU2aVqqTvLSfrKx74xjWn/BacUBfVpYxpvaw5wD1xhnaIq1gPmpvZojvBvsQZEHCVg4uKoXUSZFgkj1mJAtfBi5qorT8Wh5rzdb2vvAJgT1jbFiDZ3KrSrkIIEIb/AOoSb+2E3GaQq6KSCFGo32lmLNB5rEffrilrcGzNbzTTNo5e2xNxhf4i4HUorTrM2ok6Xi8W8ok7yAV+mGVUsyfDaaS1UtVZouOUW5/5btj7iryHB0ZnKEskJpNryur9cfMP6oxzjNqyg/Ec9wq/frvgPgfEK3xVoU6hCu6ggExfqAQTF8G8aouQSFJXtA9+uBfB1BTm4cTCsRBghoiZ7CTGN/Gfp7n+DPRaKnO66dRDDqs3j8Tif8QuBoW5G0dAPMfvihq574TFKtMOkllck+Xr6LMW5RhB4kcM7HSAoUKIEAkkSYHa2Lj6qEynC9SGoQS7XgEfjefTC+sxWxse/wDb8YeVMulRVCh1MD+EX5cmwH/9PkXP3j2AAnG5f6MaeA0VqV01WRTqJPYzA7zh3m88ssGLE3ItvfrNu8YwyJy4dKFGlUepUAQs7Ko1EkQAJAG1ycUXCfBjCqKmaAWktyoaS7dPLtO5g8jjNv8ATIR+EvDzZmrqKn4SHU5FrTZb8z+L8sdQr/BULrRfJcIBMDv/AJHfCPiXH6dFfh0UVANoIn2UWFue/fCLL8XNam7PVCqpgKTcncGNyT1vtjnZeTXUPeLeK2ZWCn4SbTMHvtCj74kUz5dilIsS0jyyS24Mnc25bdsfMzkUf/z2/wCYE/g4K4Epy761NJww0kHUsqd4PKeuNZINKs3wh6e9OsvqjfXGjI5ynq01lIWd1JEeonF3m8/VzK0/3Qo6Sw16vIRII0j5mgC8T7YA4zVpU4V6yVSY1U2W8G5PlJAi+8HpinJYStwtQdaNqWRpvcCd+hB9e1sF8br/APjWrx8xeDeJkhZI/wBON37LTBGlSskGBMH0k/0wVw/KpXqrRYkpr1SDEhQ9tuf6HBqSug61Kt5laT5hczP1nD/O+HqlQeRDBkwQQd+XaScM/GGQpUdDU0UaCJjs2x9sN8lxQUzUltQZRpIM3+bneL4Ly+xYjvDnDDTqVFqC5Sw3tv8A3ntjfmKDUall1IfMCBMwZIMWHOf74a8IIqZwsxCoqMSCYkbAT3JG2NfHONUPMaJHxA0khCqsNiDyiP1xb2fE3xBnGbqoWDKHtKhhp3EAgiIPLB4rFAZp0mtaVj6QQCRExjU1EtDXJAgW3XcAzcldpnljfXzKMkKulpup/MzPM9carLE+KaopkJp6kMCx5fK0zp7XI64Bq+NK5WIpAc4pr+pIwszdJhcz9P8AIxppprdVA8zGBHPlcfrhkidU/wBnFSo2WapUJbU8LsICgLA2AEztijz+TFek9IwNQgHoeR9jBxK+Fc7+zUhTdWCBQIkGXklmH8oPTFHlOOI7BYKzsTH6Y42duk8RfC+MGipps7UyrHaPSDPQg+xGPYx8YZTTW1xIqFjtsQYP6Y9jfTDfRTXphFpo7GmQgjQ0KUcndrmL4R56mYSqhgiD3E2IPUagyz/XDxc6KdarEEJVDkdmhWHsQpGBMwmlzT/mFbR3Icuv3B+uKGguL1BWypa6oAdYEWNoHfnbuDic4jnVemqxBJBUk9BsfcxhrWBFNlgFWVXXuCJH02+uJXV5gDy3HX+98dOLFqg4FmVWZF1WNtiP8ODamZDLq2EYX0FlRpJg8xcm21+eFlXOlQUUmO+88p+sYs0sKOYK11YGCrqR2gyPvfHRs9lviksa0X+Ul5HcEDTB7Y5/4X4a2YzdGmObAsewgsfoMdW4n4eKK9VDMKSF0kATE7G43tjPO5cXGVKDhSj+OR2Bvzxk3h12uIC/zNKD1vv7YY5XiVUQFIDAEaNE8uyyCfzgOvw/N12JZHA6kNPSCTJwHAjcEyaGa2aZo3WlTN/Rmj6xhhT4tT1AZPLAxYO5Lt7AyoPrgZfAecqSAoWP5mA/vOCBwLM5fyKjj/gkyexXF0pGriK5xlao0yBcs4TsBuCfQYjqmWam3nBB3iP6HbFlnqGbqQGp12geXUjGJuSLdY+mBsrwXM1CaYy7ry+I4C6e8k8x0mcMuKwnyueokDWAHncax+tzhrw3OUqNWnWWYVhNydSmVYX5gGcOf/tuDUPmmn1L+Y9/kMH3wflv9n6g6WZigJhgVsD1UrIO1wTjN5RTjSfxbQqiodZmmXBkcwT5ftbGNLiyh00zCutiB1AP2kYofGNJUyy07kBkWTuADNz3X8YIzPhTK5dHq6dRkadbEKpLACY5Tg2Yc7TK5E/tNXT/AAEjcA/NbfnbGnW6VJrUmZbypHWb7cjy2ws4jxR3rN5NJLtOmdzy9AbjG2rn67wrNZREAx/3xrBpxnfEFJFbRBdl0yLWOwk7Cb2vhH//AKh2Onbrv79MY5PLA1CzggxPmE+kf9sFcToU61MBVOoHcyJB3BxZIGmjn9RgKGPIAg/phmc06DUaVVB1UKJ9ysnAvBicvqOj5hEq5U/UCf8ADh7k8lWrVC3wxBA0anYhQN4LDmefc4LWpCPLcSDOvneNXmtNucTEnHQeF5iilL4qqYiZceY9P8GBOGeG3pmfiqp30hdXPqw/GF/jLxHUy9VFDCwDgESGJJHm6BQAQOc4ze70fCvi+eLOBY6QB6E+Y/c49iX4mtRKhDGWsTz+YBv1x7HT8uf6UfFaY/bqd/LWRJv7foMD+LapmhUWxBeI6h2xnxtor5cDk+n2+I0Y3eNMqFFMA/xVD9W/vjM+NA+Lr+8U2ipTBEC0NNgNhF7dsc+zzQ0c+cesYuK48uXPOdHtv+uJPjNILWcD+aZx04s8mHCM0VJi4iSPffthpmcoKo1pdjNhuYH/AMh98Z+Hqgp5bMkKC1RDTk30ixJA623wJwiodWnmxjVzBiZH0w+qG/8As68ufpkD+F5G9tN9/bHVsxxymltYB6Xxz/hSmhWV1PnqUpYgATeDb/VAnGVXiBuYAJvIEG888cuU2ty4qs14uYHyye5AH9zjZk/GAtrJB9LfbEOOKmY0i/P74HPFHNhC33H98X5g2ugZ3xWqE6EDbXECfXCxPHD6p+GAOg69zGIste5YmDz742ippuJmOZnF+Yv0rq/jipeE94Jj74+ZDxW5nWNV9xCx2NojEemeZj0vjNKpB1G5mMX5i10Sh4lpcwR23/GFniLiNU1FqUap0ACyMfKRcyIvI58sT2VcAAxv3wzUxEYMh1rzfGVrUqqu7sZ8liSYJHm5LAJv3w7o+M6VbLhfhl3ZQrIRKkjrG4nlgBXBJDIjW3Zb+sgg4eeGyq6gqKsfygDv0n74qomxTzGomjQWkzWlKYDfWLeuNuT8H1if3vlBubycWzZgzGPjVDMdcZ/TX5TlLwSn85HW2+D6HhqggkqGPVtvoMHZuqyi2n3H98asg7uSSwHYKMGnIzy3DKSj5E+5/IwQMzeAP/a39MD0c2djvE2t16zgmnVkDlaf8tgT1Ss8qBTJE3aQNPeDc4iuIOtX9qqPe5Re0kqPoqnFyl2G/XfvGOZ8WrlVzCjb4zH6F/643xZ5AOA8DfMayoNo27z+gx9x0vwrw1aGWRV3YambbUTe/oIA9MexXmZx6f/Z"/>
          <p:cNvSpPr>
            <a:spLocks noChangeAspect="1" noChangeArrowheads="1"/>
          </p:cNvSpPr>
          <p:nvPr/>
        </p:nvSpPr>
        <p:spPr bwMode="auto">
          <a:xfrm>
            <a:off x="63500" y="-1081088"/>
            <a:ext cx="2028825" cy="2257426"/>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23558" name="Picture 6" descr="http://2.bp.blogspot.com/-fHSjx0qOWYg/TdPmfIBU3CI/AAAAAAAAADE/_60hMxH-KJE/s200/inquisicion2.jpg"/>
          <p:cNvPicPr>
            <a:picLocks noChangeAspect="1" noChangeArrowheads="1"/>
          </p:cNvPicPr>
          <p:nvPr/>
        </p:nvPicPr>
        <p:blipFill>
          <a:blip r:embed="rId2" cstate="print"/>
          <a:srcRect/>
          <a:stretch>
            <a:fillRect/>
          </a:stretch>
        </p:blipFill>
        <p:spPr bwMode="auto">
          <a:xfrm>
            <a:off x="5580112" y="332656"/>
            <a:ext cx="3312368" cy="3456384"/>
          </a:xfrm>
          <a:prstGeom prst="rect">
            <a:avLst/>
          </a:prstGeom>
          <a:noFill/>
        </p:spPr>
      </p:pic>
      <p:sp>
        <p:nvSpPr>
          <p:cNvPr id="8" name="7 Rectángulo"/>
          <p:cNvSpPr/>
          <p:nvPr/>
        </p:nvSpPr>
        <p:spPr>
          <a:xfrm>
            <a:off x="5724128" y="4005064"/>
            <a:ext cx="3168352" cy="2677656"/>
          </a:xfrm>
          <a:prstGeom prst="rect">
            <a:avLst/>
          </a:prstGeom>
          <a:solidFill>
            <a:srgbClr val="FFFF00"/>
          </a:solidFill>
        </p:spPr>
        <p:txBody>
          <a:bodyPr wrap="square">
            <a:spAutoFit/>
          </a:bodyPr>
          <a:lstStyle/>
          <a:p>
            <a:pPr algn="ctr"/>
            <a:r>
              <a:rPr lang="es-CO" sz="2400" dirty="0">
                <a:solidFill>
                  <a:prstClr val="black"/>
                </a:solidFill>
              </a:rPr>
              <a:t>Todo aquel que, basado en la Biblia, se negaba a obedecer las doctrinas impuestas por la iglesia, era sometido a las más crueles torturas hasta que finalmente moría.</a:t>
            </a:r>
            <a:endParaRPr lang="es-CO" sz="2400" dirty="0">
              <a:solidFill>
                <a:prstClr val="black"/>
              </a:solidFill>
            </a:endParaRPr>
          </a:p>
        </p:txBody>
      </p:sp>
    </p:spTree>
    <p:extLst>
      <p:ext uri="{BB962C8B-B14F-4D97-AF65-F5344CB8AC3E}">
        <p14:creationId xmlns:p14="http://schemas.microsoft.com/office/powerpoint/2010/main" val="623912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fade">
                                      <p:cBhvr>
                                        <p:cTn id="16" dur="100"/>
                                        <p:tgtEl>
                                          <p:spTgt spid="8"/>
                                        </p:tgtEl>
                                      </p:cBhvr>
                                    </p:animEffect>
                                    <p:anim calcmode="lin" valueType="num">
                                      <p:cBhvr>
                                        <p:cTn id="17" dur="400" fill="hold"/>
                                        <p:tgtEl>
                                          <p:spTgt spid="8"/>
                                        </p:tgtEl>
                                        <p:attrNameLst>
                                          <p:attrName>ppt_x</p:attrName>
                                        </p:attrNameLst>
                                      </p:cBhvr>
                                      <p:tavLst>
                                        <p:tav tm="0">
                                          <p:val>
                                            <p:strVal val="#ppt_x"/>
                                          </p:val>
                                        </p:tav>
                                        <p:tav tm="100000">
                                          <p:val>
                                            <p:strVal val="#ppt_x"/>
                                          </p:val>
                                        </p:tav>
                                      </p:tavLst>
                                    </p:anim>
                                    <p:anim calcmode="lin" valueType="num">
                                      <p:cBhvr>
                                        <p:cTn id="18" dur="400" fill="hold"/>
                                        <p:tgtEl>
                                          <p:spTgt spid="8"/>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8"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a:bodyPr>
          <a:lstStyle/>
          <a:p>
            <a:pPr>
              <a:buNone/>
            </a:pPr>
            <a:r>
              <a:rPr lang="es-CO" dirty="0" smtClean="0"/>
              <a:t>6). </a:t>
            </a:r>
            <a:r>
              <a:rPr lang="es-CO" dirty="0" smtClean="0">
                <a:solidFill>
                  <a:srgbClr val="FF0000"/>
                </a:solidFill>
                <a:latin typeface="Agency FB" pitchFamily="34" charset="0"/>
              </a:rPr>
              <a:t>SE EXALTÓ AL PAPA COMO CABEZA BICIBLE DE LA IGLESIA:</a:t>
            </a:r>
            <a:r>
              <a:rPr lang="es-CO" dirty="0" smtClean="0"/>
              <a:t>   </a:t>
            </a:r>
            <a:endParaRPr lang="es-CO" dirty="0"/>
          </a:p>
        </p:txBody>
      </p:sp>
      <p:sp>
        <p:nvSpPr>
          <p:cNvPr id="4" name="3 Rectángulo"/>
          <p:cNvSpPr/>
          <p:nvPr/>
        </p:nvSpPr>
        <p:spPr>
          <a:xfrm>
            <a:off x="0" y="1340768"/>
            <a:ext cx="5652120" cy="5539978"/>
          </a:xfrm>
          <a:prstGeom prst="rect">
            <a:avLst/>
          </a:prstGeom>
          <a:blipFill>
            <a:blip r:embed="rId2" cstate="print"/>
            <a:tile tx="0" ty="0" sx="100000" sy="100000" flip="none" algn="tl"/>
          </a:blipFill>
        </p:spPr>
        <p:txBody>
          <a:bodyPr wrap="square">
            <a:spAutoFit/>
          </a:bodyPr>
          <a:lstStyle/>
          <a:p>
            <a:pPr algn="ctr"/>
            <a:r>
              <a:rPr lang="es-CO" sz="2800" dirty="0">
                <a:solidFill>
                  <a:prstClr val="black"/>
                </a:solidFill>
              </a:rPr>
              <a:t> En la pagina 54 párrafo 4 del Conflicto de los Siglos leemos: Una de las principales doctrinas del romanismo enseña que el papa es </a:t>
            </a:r>
            <a:r>
              <a:rPr lang="es-CO" sz="2800" dirty="0">
                <a:solidFill>
                  <a:srgbClr val="0070C0"/>
                </a:solidFill>
              </a:rPr>
              <a:t>cabeza visible de la iglesia universal de Cristo</a:t>
            </a:r>
            <a:r>
              <a:rPr lang="es-CO" sz="2800" dirty="0">
                <a:solidFill>
                  <a:prstClr val="black"/>
                </a:solidFill>
              </a:rPr>
              <a:t>, y que fue investido de suprema autoridad sobre los obispos y los pastores  de todas partes del mundo. Aun más, se le a dado los títulos propios de la divinidad. Se le ha titulado “</a:t>
            </a:r>
            <a:r>
              <a:rPr lang="es-CO" sz="2800" dirty="0">
                <a:solidFill>
                  <a:srgbClr val="0070C0"/>
                </a:solidFill>
              </a:rPr>
              <a:t>Señor Dios el Papa</a:t>
            </a:r>
            <a:r>
              <a:rPr lang="es-CO" sz="2800" dirty="0">
                <a:solidFill>
                  <a:prstClr val="black"/>
                </a:solidFill>
              </a:rPr>
              <a:t>”, y se le ha declarado </a:t>
            </a:r>
            <a:r>
              <a:rPr lang="es-CO" sz="2800" dirty="0">
                <a:solidFill>
                  <a:srgbClr val="0070C0"/>
                </a:solidFill>
              </a:rPr>
              <a:t>infalible. </a:t>
            </a:r>
          </a:p>
          <a:p>
            <a:r>
              <a:rPr lang="es-CO" dirty="0">
                <a:solidFill>
                  <a:srgbClr val="0070C0"/>
                </a:solidFill>
              </a:rPr>
              <a:t> </a:t>
            </a:r>
            <a:endParaRPr lang="es-CO" dirty="0">
              <a:solidFill>
                <a:srgbClr val="0070C0"/>
              </a:solidFill>
            </a:endParaRPr>
          </a:p>
        </p:txBody>
      </p:sp>
      <p:pic>
        <p:nvPicPr>
          <p:cNvPr id="22530" name="Picture 2" descr="http://t3.gstatic.com/images?q=tbn:ANd9GcSRlXzwNNKeupxLm3L-yblWRjAta6wHCAriibEgUEwVP___PRvd"/>
          <p:cNvPicPr>
            <a:picLocks noChangeAspect="1" noChangeArrowheads="1"/>
          </p:cNvPicPr>
          <p:nvPr/>
        </p:nvPicPr>
        <p:blipFill>
          <a:blip r:embed="rId3" cstate="print"/>
          <a:srcRect/>
          <a:stretch>
            <a:fillRect/>
          </a:stretch>
        </p:blipFill>
        <p:spPr bwMode="auto">
          <a:xfrm>
            <a:off x="5940152" y="1268760"/>
            <a:ext cx="2952328" cy="2448272"/>
          </a:xfrm>
          <a:prstGeom prst="rect">
            <a:avLst/>
          </a:prstGeom>
          <a:noFill/>
        </p:spPr>
      </p:pic>
      <p:sp>
        <p:nvSpPr>
          <p:cNvPr id="5" name="4 Rectángulo"/>
          <p:cNvSpPr/>
          <p:nvPr/>
        </p:nvSpPr>
        <p:spPr>
          <a:xfrm>
            <a:off x="5940152" y="3933056"/>
            <a:ext cx="2952328" cy="2862322"/>
          </a:xfrm>
          <a:prstGeom prst="rect">
            <a:avLst/>
          </a:prstGeom>
          <a:solidFill>
            <a:srgbClr val="FFFF00"/>
          </a:solidFill>
        </p:spPr>
        <p:txBody>
          <a:bodyPr wrap="square">
            <a:spAutoFit/>
          </a:bodyPr>
          <a:lstStyle/>
          <a:p>
            <a:pPr algn="ctr"/>
            <a:r>
              <a:rPr lang="es-CO" sz="2000" dirty="0">
                <a:solidFill>
                  <a:prstClr val="black"/>
                </a:solidFill>
              </a:rPr>
              <a:t>La doctrina de la supremacía papal se opone abiertamente a las enseñanzas de las Santas Escrituras.</a:t>
            </a:r>
          </a:p>
          <a:p>
            <a:pPr algn="ctr"/>
            <a:endParaRPr lang="es-CO" sz="2000" dirty="0">
              <a:solidFill>
                <a:prstClr val="black"/>
              </a:solidFill>
            </a:endParaRPr>
          </a:p>
          <a:p>
            <a:pPr algn="ctr"/>
            <a:r>
              <a:rPr lang="es-CO" sz="2000" dirty="0">
                <a:solidFill>
                  <a:prstClr val="black"/>
                </a:solidFill>
              </a:rPr>
              <a:t> Efesios 5:23 dice que “Cristo es la cabeza de la iglesia”.</a:t>
            </a:r>
            <a:endParaRPr lang="es-CO" sz="2000" dirty="0">
              <a:solidFill>
                <a:prstClr val="black"/>
              </a:solidFill>
            </a:endParaRPr>
          </a:p>
        </p:txBody>
      </p:sp>
    </p:spTree>
    <p:extLst>
      <p:ext uri="{BB962C8B-B14F-4D97-AF65-F5344CB8AC3E}">
        <p14:creationId xmlns:p14="http://schemas.microsoft.com/office/powerpoint/2010/main" val="15802598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67544" y="476672"/>
            <a:ext cx="4906888" cy="5649491"/>
          </a:xfrm>
        </p:spPr>
        <p:txBody>
          <a:bodyPr>
            <a:noAutofit/>
          </a:bodyPr>
          <a:lstStyle/>
          <a:p>
            <a:pPr algn="ctr">
              <a:buNone/>
            </a:pPr>
            <a:r>
              <a:rPr lang="es-CO" sz="4800" dirty="0" smtClean="0"/>
              <a:t>  Dios no ha hecho alusión alguna en su Palabra a que Él haya elegido a un hombre para que sea cabeza de la iglesia.</a:t>
            </a:r>
            <a:endParaRPr lang="es-CO" sz="4800" dirty="0"/>
          </a:p>
        </p:txBody>
      </p:sp>
      <p:pic>
        <p:nvPicPr>
          <p:cNvPr id="4" name="Picture 4" descr="http://images02.olx.es/ui/5/33/52/1268690632_80863152_1-Fotos-de--La-Sagrada-Biblia-Catolica-Edicion-de-Lujo.jpg"/>
          <p:cNvPicPr>
            <a:picLocks noChangeAspect="1" noChangeArrowheads="1"/>
          </p:cNvPicPr>
          <p:nvPr/>
        </p:nvPicPr>
        <p:blipFill>
          <a:blip r:embed="rId2" cstate="print"/>
          <a:srcRect/>
          <a:stretch>
            <a:fillRect/>
          </a:stretch>
        </p:blipFill>
        <p:spPr bwMode="auto">
          <a:xfrm>
            <a:off x="5362575" y="1268760"/>
            <a:ext cx="3781425" cy="3600400"/>
          </a:xfrm>
          <a:prstGeom prst="rect">
            <a:avLst/>
          </a:prstGeom>
          <a:noFill/>
        </p:spPr>
      </p:pic>
    </p:spTree>
    <p:extLst>
      <p:ext uri="{BB962C8B-B14F-4D97-AF65-F5344CB8AC3E}">
        <p14:creationId xmlns:p14="http://schemas.microsoft.com/office/powerpoint/2010/main" val="316065650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80"/>
          </a:xfrm>
        </p:spPr>
        <p:txBody>
          <a:bodyPr>
            <a:normAutofit/>
          </a:bodyPr>
          <a:lstStyle/>
          <a:p>
            <a:pPr>
              <a:buNone/>
            </a:pPr>
            <a:r>
              <a:rPr lang="es-CO" dirty="0" smtClean="0"/>
              <a:t>7). </a:t>
            </a:r>
            <a:r>
              <a:rPr lang="es-CO" dirty="0" smtClean="0">
                <a:solidFill>
                  <a:srgbClr val="FF0000"/>
                </a:solidFill>
                <a:latin typeface="Agency FB" pitchFamily="34" charset="0"/>
              </a:rPr>
              <a:t>SE PROHÍBE LA LACTURA DE LA BIBLIA:</a:t>
            </a:r>
          </a:p>
        </p:txBody>
      </p:sp>
      <p:sp>
        <p:nvSpPr>
          <p:cNvPr id="4" name="3 Rectángulo"/>
          <p:cNvSpPr/>
          <p:nvPr/>
        </p:nvSpPr>
        <p:spPr>
          <a:xfrm>
            <a:off x="0" y="1268760"/>
            <a:ext cx="5724128" cy="5589240"/>
          </a:xfrm>
          <a:prstGeom prst="rect">
            <a:avLst/>
          </a:prstGeom>
          <a:solidFill>
            <a:schemeClr val="accent5">
              <a:lumMod val="20000"/>
              <a:lumOff val="80000"/>
            </a:schemeClr>
          </a:solidFill>
        </p:spPr>
        <p:txBody>
          <a:bodyPr wrap="square">
            <a:spAutoFit/>
          </a:bodyPr>
          <a:lstStyle/>
          <a:p>
            <a:pPr algn="ctr"/>
            <a:r>
              <a:rPr lang="es-CO" sz="2800" dirty="0">
                <a:solidFill>
                  <a:prstClr val="black"/>
                </a:solidFill>
              </a:rPr>
              <a:t>A partir del Papa Inocencio II a través de la prohibición "</a:t>
            </a:r>
            <a:r>
              <a:rPr lang="es-CO" sz="2800" dirty="0">
                <a:solidFill>
                  <a:srgbClr val="FF0000"/>
                </a:solidFill>
              </a:rPr>
              <a:t>occultis conventiculis" en el año 1199.</a:t>
            </a:r>
            <a:r>
              <a:rPr lang="es-CO" sz="2800" dirty="0">
                <a:solidFill>
                  <a:prstClr val="black"/>
                </a:solidFill>
              </a:rPr>
              <a:t> Se prohíbe la lectura de la Biblia por parte de los laicos (es decir aquellos que no fuesen sacerdotes, monjes etc. es decir cualquiera que no fuese miembro del clero), fue prohibida por centenares de años la circulación de la Biblia. No se permitía a la gente que la leyese ni que la tuviese en sus casas. </a:t>
            </a:r>
            <a:r>
              <a:rPr lang="es-CO" sz="2800" dirty="0">
                <a:solidFill>
                  <a:srgbClr val="FF0000"/>
                </a:solidFill>
              </a:rPr>
              <a:t>(Lea Oseas 4: 1,2;6).</a:t>
            </a:r>
          </a:p>
          <a:p>
            <a:endParaRPr lang="es-CO" dirty="0">
              <a:solidFill>
                <a:prstClr val="black"/>
              </a:solidFill>
            </a:endParaRPr>
          </a:p>
        </p:txBody>
      </p:sp>
      <p:sp>
        <p:nvSpPr>
          <p:cNvPr id="5" name="4 Rectángulo"/>
          <p:cNvSpPr/>
          <p:nvPr/>
        </p:nvSpPr>
        <p:spPr>
          <a:xfrm>
            <a:off x="5724128" y="3429000"/>
            <a:ext cx="3168352" cy="3416320"/>
          </a:xfrm>
          <a:prstGeom prst="rect">
            <a:avLst/>
          </a:prstGeom>
          <a:solidFill>
            <a:srgbClr val="FFFF00"/>
          </a:solidFill>
        </p:spPr>
        <p:txBody>
          <a:bodyPr wrap="square">
            <a:spAutoFit/>
          </a:bodyPr>
          <a:lstStyle/>
          <a:p>
            <a:pPr algn="ctr"/>
            <a:r>
              <a:rPr lang="es-CO" sz="2000" dirty="0">
                <a:solidFill>
                  <a:prstClr val="black"/>
                </a:solidFill>
              </a:rPr>
              <a:t>Esta prohibición que contradecía la orden de Cristo quien dijo: “</a:t>
            </a:r>
            <a:r>
              <a:rPr lang="es-CO" sz="2000" u="sng" dirty="0">
                <a:solidFill>
                  <a:srgbClr val="0070C0"/>
                </a:solidFill>
              </a:rPr>
              <a:t>Escudriñad las Escritura”</a:t>
            </a:r>
            <a:r>
              <a:rPr lang="es-CO" sz="2000" dirty="0">
                <a:solidFill>
                  <a:prstClr val="black"/>
                </a:solidFill>
              </a:rPr>
              <a:t> </a:t>
            </a:r>
            <a:r>
              <a:rPr lang="es-CO" sz="2000" dirty="0">
                <a:solidFill>
                  <a:srgbClr val="FF0000"/>
                </a:solidFill>
              </a:rPr>
              <a:t>(Juan 5:39)</a:t>
            </a:r>
            <a:r>
              <a:rPr lang="es-CO" sz="2000" dirty="0">
                <a:solidFill>
                  <a:prstClr val="black"/>
                </a:solidFill>
              </a:rPr>
              <a:t>, se terminó 766 años después con Juan XXIII en el Concilio Vaticano II que se llevó a cabo entre 1962 y 1965.</a:t>
            </a:r>
            <a:br>
              <a:rPr lang="es-CO" sz="2000" dirty="0">
                <a:solidFill>
                  <a:prstClr val="black"/>
                </a:solidFill>
              </a:rPr>
            </a:br>
            <a:r>
              <a:rPr lang="es-CO" dirty="0">
                <a:solidFill>
                  <a:prstClr val="black"/>
                </a:solidFill>
              </a:rPr>
              <a:t/>
            </a:r>
            <a:br>
              <a:rPr lang="es-CO" dirty="0">
                <a:solidFill>
                  <a:prstClr val="black"/>
                </a:solidFill>
              </a:rPr>
            </a:br>
            <a:endParaRPr lang="es-CO" dirty="0">
              <a:solidFill>
                <a:prstClr val="black"/>
              </a:solidFill>
            </a:endParaRPr>
          </a:p>
        </p:txBody>
      </p:sp>
      <p:pic>
        <p:nvPicPr>
          <p:cNvPr id="20482" name="Picture 2" descr="http://t3.gstatic.com/images?q=tbn:ANd9GcQzjScMA6mZQWR6ZcNq1xRh1FCFAhs0gqBT5FsRvMRnXBsdG7My"/>
          <p:cNvPicPr>
            <a:picLocks noChangeAspect="1" noChangeArrowheads="1"/>
          </p:cNvPicPr>
          <p:nvPr/>
        </p:nvPicPr>
        <p:blipFill>
          <a:blip r:embed="rId2" cstate="print"/>
          <a:srcRect/>
          <a:stretch>
            <a:fillRect/>
          </a:stretch>
        </p:blipFill>
        <p:spPr bwMode="auto">
          <a:xfrm>
            <a:off x="5940152" y="836712"/>
            <a:ext cx="2952328" cy="2520280"/>
          </a:xfrm>
          <a:prstGeom prst="rect">
            <a:avLst/>
          </a:prstGeom>
          <a:noFill/>
        </p:spPr>
      </p:pic>
    </p:spTree>
    <p:extLst>
      <p:ext uri="{BB962C8B-B14F-4D97-AF65-F5344CB8AC3E}">
        <p14:creationId xmlns:p14="http://schemas.microsoft.com/office/powerpoint/2010/main" val="11582130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720080"/>
          </a:xfrm>
        </p:spPr>
        <p:txBody>
          <a:bodyPr>
            <a:normAutofit/>
          </a:bodyPr>
          <a:lstStyle/>
          <a:p>
            <a:pPr>
              <a:buNone/>
            </a:pPr>
            <a:r>
              <a:rPr lang="es-CO" dirty="0" smtClean="0"/>
              <a:t>8). </a:t>
            </a:r>
            <a:r>
              <a:rPr lang="es-CO" dirty="0" smtClean="0">
                <a:solidFill>
                  <a:srgbClr val="FF0000"/>
                </a:solidFill>
                <a:latin typeface="Agency FB" pitchFamily="34" charset="0"/>
              </a:rPr>
              <a:t>SE INTRODUCE LA ADORACIÓN DE IMÁGENES:</a:t>
            </a:r>
            <a:endParaRPr lang="es-CO" dirty="0" smtClean="0"/>
          </a:p>
        </p:txBody>
      </p:sp>
      <p:sp>
        <p:nvSpPr>
          <p:cNvPr id="4" name="3 Rectángulo"/>
          <p:cNvSpPr/>
          <p:nvPr/>
        </p:nvSpPr>
        <p:spPr>
          <a:xfrm>
            <a:off x="179512" y="1412776"/>
            <a:ext cx="4896544" cy="5078313"/>
          </a:xfrm>
          <a:prstGeom prst="rect">
            <a:avLst/>
          </a:prstGeom>
          <a:solidFill>
            <a:schemeClr val="accent1">
              <a:lumMod val="20000"/>
              <a:lumOff val="80000"/>
            </a:schemeClr>
          </a:solidFill>
        </p:spPr>
        <p:txBody>
          <a:bodyPr wrap="square">
            <a:spAutoFit/>
          </a:bodyPr>
          <a:lstStyle/>
          <a:p>
            <a:pPr algn="ctr"/>
            <a:r>
              <a:rPr lang="es-CO" sz="3600" dirty="0">
                <a:solidFill>
                  <a:prstClr val="black"/>
                </a:solidFill>
              </a:rPr>
              <a:t>Una vez suprimido lo que descubría el error, la Biblia, </a:t>
            </a:r>
          </a:p>
          <a:p>
            <a:pPr algn="ctr"/>
            <a:endParaRPr lang="es-CO" sz="3600" dirty="0">
              <a:solidFill>
                <a:prstClr val="black"/>
              </a:solidFill>
            </a:endParaRPr>
          </a:p>
          <a:p>
            <a:pPr algn="ctr"/>
            <a:r>
              <a:rPr lang="es-CO" sz="3600" dirty="0">
                <a:solidFill>
                  <a:prstClr val="black"/>
                </a:solidFill>
              </a:rPr>
              <a:t>Satanás hizo lo que quiso. </a:t>
            </a:r>
            <a:r>
              <a:rPr lang="es-CO" sz="3600" dirty="0">
                <a:solidFill>
                  <a:srgbClr val="FF0000"/>
                </a:solidFill>
              </a:rPr>
              <a:t>Daniel 7:25 </a:t>
            </a:r>
            <a:r>
              <a:rPr lang="es-CO" sz="3600" dirty="0">
                <a:solidFill>
                  <a:prstClr val="black"/>
                </a:solidFill>
              </a:rPr>
              <a:t>había dicho que el papado pensaría en “mudar los tiempos y la ley”.</a:t>
            </a:r>
          </a:p>
        </p:txBody>
      </p:sp>
      <p:pic>
        <p:nvPicPr>
          <p:cNvPr id="20482" name="Picture 2" descr="http://vivirconcristo.files.wordpress.com/2011/04/leyendo-la-biblia.jpg"/>
          <p:cNvPicPr>
            <a:picLocks noChangeAspect="1" noChangeArrowheads="1"/>
          </p:cNvPicPr>
          <p:nvPr/>
        </p:nvPicPr>
        <p:blipFill>
          <a:blip r:embed="rId2" cstate="print"/>
          <a:srcRect/>
          <a:stretch>
            <a:fillRect/>
          </a:stretch>
        </p:blipFill>
        <p:spPr bwMode="auto">
          <a:xfrm>
            <a:off x="5076056" y="1052736"/>
            <a:ext cx="3686175" cy="2760341"/>
          </a:xfrm>
          <a:prstGeom prst="rect">
            <a:avLst/>
          </a:prstGeom>
          <a:solidFill>
            <a:srgbClr val="FF0000"/>
          </a:solidFill>
        </p:spPr>
      </p:pic>
      <p:sp>
        <p:nvSpPr>
          <p:cNvPr id="6" name="5 Menos"/>
          <p:cNvSpPr/>
          <p:nvPr/>
        </p:nvSpPr>
        <p:spPr>
          <a:xfrm rot="19184803">
            <a:off x="4046164" y="1994828"/>
            <a:ext cx="5154508" cy="837165"/>
          </a:xfrm>
          <a:prstGeom prst="mathMinus">
            <a:avLst>
              <a:gd name="adj1" fmla="val 16444"/>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7" name="6 Menos"/>
          <p:cNvSpPr/>
          <p:nvPr/>
        </p:nvSpPr>
        <p:spPr>
          <a:xfrm rot="13040839">
            <a:off x="4524251" y="2170515"/>
            <a:ext cx="5055042" cy="531762"/>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pic>
        <p:nvPicPr>
          <p:cNvPr id="20484" name="Picture 4" descr="http://4.bp.blogspot.com/_bJnGF_WmPSU/R1HFaXinULI/AAAAAAAABc0/cc_qs1nulPE/s1600-R/Ley+de+Dios+rota.jpg"/>
          <p:cNvPicPr>
            <a:picLocks noChangeAspect="1" noChangeArrowheads="1"/>
          </p:cNvPicPr>
          <p:nvPr/>
        </p:nvPicPr>
        <p:blipFill>
          <a:blip r:embed="rId3" cstate="print"/>
          <a:srcRect/>
          <a:stretch>
            <a:fillRect/>
          </a:stretch>
        </p:blipFill>
        <p:spPr bwMode="auto">
          <a:xfrm>
            <a:off x="5076056" y="4019550"/>
            <a:ext cx="3709417" cy="2838450"/>
          </a:xfrm>
          <a:prstGeom prst="rect">
            <a:avLst/>
          </a:prstGeom>
          <a:noFill/>
        </p:spPr>
      </p:pic>
    </p:spTree>
    <p:extLst>
      <p:ext uri="{BB962C8B-B14F-4D97-AF65-F5344CB8AC3E}">
        <p14:creationId xmlns:p14="http://schemas.microsoft.com/office/powerpoint/2010/main" val="32119077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to="" calcmode="lin" valueType="num">
                                      <p:cBhvr>
                                        <p:cTn id="7" dur="1" fill="hold"/>
                                        <p:tgtEl>
                                          <p:spTgt spid="4">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to="" calcmode="lin" valueType="num">
                                      <p:cBhvr>
                                        <p:cTn id="10" dur="1" fill="hold"/>
                                        <p:tgtEl>
                                          <p:spTgt spid="4">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20482"/>
                                        </p:tgtEl>
                                        <p:attrNameLst>
                                          <p:attrName>style.visibility</p:attrName>
                                        </p:attrNameLst>
                                      </p:cBhvr>
                                      <p:to>
                                        <p:strVal val="visible"/>
                                      </p:to>
                                    </p:set>
                                    <p:anim to="" calcmode="lin" valueType="num">
                                      <p:cBhvr>
                                        <p:cTn id="15" dur="1" fill="hold"/>
                                        <p:tgtEl>
                                          <p:spTgt spid="20482"/>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24" presetClass="entr" presetSubtype="0"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to="" calcmode="lin" valueType="num">
                                      <p:cBhvr>
                                        <p:cTn id="20" dur="1" fill="hold"/>
                                        <p:tgtEl>
                                          <p:spTgt spid="6"/>
                                        </p:tgtEl>
                                        <p:attrNameLst>
                                          <p:attrName/>
                                        </p:attrNameLst>
                                      </p:cBhvr>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to="" calcmode="lin" valueType="num">
                                      <p:cBhvr>
                                        <p:cTn id="25" dur="1" fill="hold"/>
                                        <p:tgtEl>
                                          <p:spTgt spid="7"/>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4">
                                            <p:txEl>
                                              <p:pRg st="2" end="2"/>
                                            </p:txEl>
                                          </p:spTgt>
                                        </p:tgtEl>
                                        <p:attrNameLst>
                                          <p:attrName>style.visibility</p:attrName>
                                        </p:attrNameLst>
                                      </p:cBhvr>
                                      <p:to>
                                        <p:strVal val="visible"/>
                                      </p:to>
                                    </p:set>
                                    <p:anim to="" calcmode="lin" valueType="num">
                                      <p:cBhvr>
                                        <p:cTn id="30" dur="1" fill="hold"/>
                                        <p:tgtEl>
                                          <p:spTgt spid="4">
                                            <p:txEl>
                                              <p:pRg st="2" end="2"/>
                                            </p:txEl>
                                          </p:spTgt>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43" presetClass="entr" presetSubtype="0" fill="hold" nodeType="clickEffect">
                                  <p:stCondLst>
                                    <p:cond delay="0"/>
                                  </p:stCondLst>
                                  <p:childTnLst>
                                    <p:set>
                                      <p:cBhvr>
                                        <p:cTn id="34" dur="1" fill="hold">
                                          <p:stCondLst>
                                            <p:cond delay="0"/>
                                          </p:stCondLst>
                                        </p:cTn>
                                        <p:tgtEl>
                                          <p:spTgt spid="20484"/>
                                        </p:tgtEl>
                                        <p:attrNameLst>
                                          <p:attrName>style.visibility</p:attrName>
                                        </p:attrNameLst>
                                      </p:cBhvr>
                                      <p:to>
                                        <p:strVal val="visible"/>
                                      </p:to>
                                    </p:set>
                                    <p:animEffect transition="in" filter="fade">
                                      <p:cBhvr>
                                        <p:cTn id="35" dur="100"/>
                                        <p:tgtEl>
                                          <p:spTgt spid="20484"/>
                                        </p:tgtEl>
                                      </p:cBhvr>
                                    </p:animEffect>
                                    <p:anim calcmode="lin" valueType="num">
                                      <p:cBhvr>
                                        <p:cTn id="36" dur="400" fill="hold"/>
                                        <p:tgtEl>
                                          <p:spTgt spid="20484"/>
                                        </p:tgtEl>
                                        <p:attrNameLst>
                                          <p:attrName>ppt_x</p:attrName>
                                        </p:attrNameLst>
                                      </p:cBhvr>
                                      <p:tavLst>
                                        <p:tav tm="0">
                                          <p:val>
                                            <p:strVal val="#ppt_x"/>
                                          </p:val>
                                        </p:tav>
                                        <p:tav tm="100000">
                                          <p:val>
                                            <p:strVal val="#ppt_x"/>
                                          </p:val>
                                        </p:tav>
                                      </p:tavLst>
                                    </p:anim>
                                    <p:anim calcmode="lin" valueType="num">
                                      <p:cBhvr>
                                        <p:cTn id="37" dur="400" fill="hold"/>
                                        <p:tgtEl>
                                          <p:spTgt spid="20484"/>
                                        </p:tgtEl>
                                        <p:attrNameLst>
                                          <p:attrName>ppt_y</p:attrName>
                                        </p:attrNameLst>
                                      </p:cBhvr>
                                      <p:tavLst>
                                        <p:tav tm="0">
                                          <p:val>
                                            <p:strVal val="#ppt_y+0.31"/>
                                          </p:val>
                                        </p:tav>
                                        <p:tav tm="100000">
                                          <p:val>
                                            <p:strVal val="#ppt_y+0.31"/>
                                          </p:val>
                                        </p:tav>
                                      </p:tavLst>
                                    </p:anim>
                                    <p:anim calcmode="lin" valueType="num">
                                      <p:cBhvr>
                                        <p:cTn id="38" dur="600" decel="50000" fill="hold">
                                          <p:stCondLst>
                                            <p:cond delay="400"/>
                                          </p:stCondLst>
                                        </p:cTn>
                                        <p:tgtEl>
                                          <p:spTgt spid="2048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9" dur="600" decel="50000" fill="hold">
                                          <p:stCondLst>
                                            <p:cond delay="400"/>
                                          </p:stCondLst>
                                        </p:cTn>
                                        <p:tgtEl>
                                          <p:spTgt spid="2048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6" grpId="0" animBg="1"/>
      <p:bldP spid="7"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184576" cy="6453336"/>
          </a:xfrm>
          <a:solidFill>
            <a:schemeClr val="accent4">
              <a:lumMod val="20000"/>
              <a:lumOff val="80000"/>
            </a:schemeClr>
          </a:solidFill>
        </p:spPr>
        <p:txBody>
          <a:bodyPr>
            <a:normAutofit lnSpcReduction="10000"/>
          </a:bodyPr>
          <a:lstStyle/>
          <a:p>
            <a:pPr algn="ctr">
              <a:buNone/>
            </a:pPr>
            <a:r>
              <a:rPr lang="es-CO" dirty="0" smtClean="0"/>
              <a:t>    Para dar a los convertidos del paganismo algo que equivaliera al culto de los ídolos – ya que estos adoraban dioses paganos – y para animarlos a que aceptaran nominalmente el cristianismo, se introdujeron gradualmente en el culto cristiano la adoración de imágenes y reliquias cristianas. </a:t>
            </a:r>
            <a:r>
              <a:rPr lang="es-CO" dirty="0" smtClean="0">
                <a:solidFill>
                  <a:srgbClr val="FF0000"/>
                </a:solidFill>
              </a:rPr>
              <a:t>(Concilio de Nicea, 787 d.C.). </a:t>
            </a:r>
          </a:p>
          <a:p>
            <a:endParaRPr lang="es-CO" dirty="0"/>
          </a:p>
        </p:txBody>
      </p:sp>
      <p:pic>
        <p:nvPicPr>
          <p:cNvPr id="1026" name="Picture 2" descr="http://t1.gstatic.com/images?q=tbn:ANd9GcTC7rEl0kEtL057IP8sh6E5Ksn4ShU5yP8P7csN6m1O80fJK2qz"/>
          <p:cNvPicPr>
            <a:picLocks noChangeAspect="1" noChangeArrowheads="1"/>
          </p:cNvPicPr>
          <p:nvPr/>
        </p:nvPicPr>
        <p:blipFill>
          <a:blip r:embed="rId2" cstate="print"/>
          <a:srcRect/>
          <a:stretch>
            <a:fillRect/>
          </a:stretch>
        </p:blipFill>
        <p:spPr bwMode="auto">
          <a:xfrm>
            <a:off x="5580112" y="404664"/>
            <a:ext cx="3312368" cy="2660129"/>
          </a:xfrm>
          <a:prstGeom prst="rect">
            <a:avLst/>
          </a:prstGeom>
          <a:noFill/>
        </p:spPr>
      </p:pic>
      <p:pic>
        <p:nvPicPr>
          <p:cNvPr id="1028" name="Picture 4" descr="http://t1.gstatic.com/images?q=tbn:ANd9GcR0tZ1g4mpXOsvPEz5l5UDn-FIBNQxKf215dvKM5wOSSthRkiBa"/>
          <p:cNvPicPr>
            <a:picLocks noChangeAspect="1" noChangeArrowheads="1"/>
          </p:cNvPicPr>
          <p:nvPr/>
        </p:nvPicPr>
        <p:blipFill>
          <a:blip r:embed="rId3" cstate="print"/>
          <a:srcRect/>
          <a:stretch>
            <a:fillRect/>
          </a:stretch>
        </p:blipFill>
        <p:spPr bwMode="auto">
          <a:xfrm>
            <a:off x="5508104" y="3789040"/>
            <a:ext cx="3312368" cy="2304256"/>
          </a:xfrm>
          <a:prstGeom prst="rect">
            <a:avLst/>
          </a:prstGeom>
          <a:noFill/>
        </p:spPr>
      </p:pic>
      <p:sp>
        <p:nvSpPr>
          <p:cNvPr id="6" name="5 Rectángulo"/>
          <p:cNvSpPr/>
          <p:nvPr/>
        </p:nvSpPr>
        <p:spPr>
          <a:xfrm>
            <a:off x="5436096" y="6165304"/>
            <a:ext cx="1656184" cy="707886"/>
          </a:xfrm>
          <a:prstGeom prst="rect">
            <a:avLst/>
          </a:prstGeom>
        </p:spPr>
        <p:txBody>
          <a:bodyPr wrap="square">
            <a:spAutoFit/>
          </a:bodyPr>
          <a:lstStyle/>
          <a:p>
            <a:r>
              <a:rPr lang="es-CO" sz="2000" dirty="0">
                <a:solidFill>
                  <a:prstClr val="black"/>
                </a:solidFill>
              </a:rPr>
              <a:t>Amón-Ra Dios Del Sol</a:t>
            </a:r>
            <a:endParaRPr lang="es-CO" sz="2000" dirty="0">
              <a:solidFill>
                <a:prstClr val="black"/>
              </a:solidFill>
            </a:endParaRPr>
          </a:p>
        </p:txBody>
      </p:sp>
      <p:sp>
        <p:nvSpPr>
          <p:cNvPr id="7" name="6 Rectángulo"/>
          <p:cNvSpPr/>
          <p:nvPr/>
        </p:nvSpPr>
        <p:spPr>
          <a:xfrm flipH="1">
            <a:off x="7308304" y="6165304"/>
            <a:ext cx="1835696" cy="400110"/>
          </a:xfrm>
          <a:prstGeom prst="rect">
            <a:avLst/>
          </a:prstGeom>
        </p:spPr>
        <p:txBody>
          <a:bodyPr wrap="square">
            <a:spAutoFit/>
          </a:bodyPr>
          <a:lstStyle/>
          <a:p>
            <a:r>
              <a:rPr lang="es-CO" sz="2000" dirty="0">
                <a:solidFill>
                  <a:prstClr val="black"/>
                </a:solidFill>
              </a:rPr>
              <a:t>Cristo</a:t>
            </a:r>
            <a:endParaRPr lang="es-CO" sz="2000" dirty="0">
              <a:solidFill>
                <a:prstClr val="black"/>
              </a:solidFill>
            </a:endParaRPr>
          </a:p>
        </p:txBody>
      </p:sp>
      <p:sp>
        <p:nvSpPr>
          <p:cNvPr id="8" name="7 Rectángulo"/>
          <p:cNvSpPr/>
          <p:nvPr/>
        </p:nvSpPr>
        <p:spPr>
          <a:xfrm>
            <a:off x="5580112" y="3140968"/>
            <a:ext cx="1800200" cy="400110"/>
          </a:xfrm>
          <a:prstGeom prst="rect">
            <a:avLst/>
          </a:prstGeom>
        </p:spPr>
        <p:txBody>
          <a:bodyPr wrap="square">
            <a:spAutoFit/>
          </a:bodyPr>
          <a:lstStyle/>
          <a:p>
            <a:r>
              <a:rPr lang="es-CO" sz="2000" dirty="0">
                <a:solidFill>
                  <a:prstClr val="black"/>
                </a:solidFill>
              </a:rPr>
              <a:t> Isis de Egipto</a:t>
            </a:r>
            <a:endParaRPr lang="es-CO" sz="2000" dirty="0">
              <a:solidFill>
                <a:prstClr val="black"/>
              </a:solidFill>
            </a:endParaRPr>
          </a:p>
        </p:txBody>
      </p:sp>
      <p:sp>
        <p:nvSpPr>
          <p:cNvPr id="9" name="8 Rectángulo"/>
          <p:cNvSpPr/>
          <p:nvPr/>
        </p:nvSpPr>
        <p:spPr>
          <a:xfrm>
            <a:off x="7380312" y="3140968"/>
            <a:ext cx="1763688" cy="400110"/>
          </a:xfrm>
          <a:prstGeom prst="rect">
            <a:avLst/>
          </a:prstGeom>
        </p:spPr>
        <p:txBody>
          <a:bodyPr wrap="square">
            <a:spAutoFit/>
          </a:bodyPr>
          <a:lstStyle/>
          <a:p>
            <a:r>
              <a:rPr lang="es-CO" sz="2000" dirty="0">
                <a:solidFill>
                  <a:prstClr val="black"/>
                </a:solidFill>
              </a:rPr>
              <a:t>Virgen María</a:t>
            </a:r>
            <a:r>
              <a:rPr lang="es-CO" dirty="0">
                <a:solidFill>
                  <a:prstClr val="black"/>
                </a:solidFill>
              </a:rPr>
              <a:t> </a:t>
            </a:r>
            <a:endParaRPr lang="es-CO" dirty="0">
              <a:solidFill>
                <a:prstClr val="black"/>
              </a:solidFill>
            </a:endParaRPr>
          </a:p>
        </p:txBody>
      </p:sp>
    </p:spTree>
    <p:extLst>
      <p:ext uri="{BB962C8B-B14F-4D97-AF65-F5344CB8AC3E}">
        <p14:creationId xmlns:p14="http://schemas.microsoft.com/office/powerpoint/2010/main" val="2621434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to="" calcmode="lin" valueType="num">
                                      <p:cBhvr>
                                        <p:cTn id="7" dur="1" fill="hold"/>
                                        <p:tgtEl>
                                          <p:spTgt spid="10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100"/>
                                        <p:tgtEl>
                                          <p:spTgt spid="8"/>
                                        </p:tgtEl>
                                      </p:cBhvr>
                                    </p:animEffect>
                                    <p:anim calcmode="lin" valueType="num">
                                      <p:cBhvr>
                                        <p:cTn id="13" dur="400" fill="hold"/>
                                        <p:tgtEl>
                                          <p:spTgt spid="8"/>
                                        </p:tgtEl>
                                        <p:attrNameLst>
                                          <p:attrName>ppt_x</p:attrName>
                                        </p:attrNameLst>
                                      </p:cBhvr>
                                      <p:tavLst>
                                        <p:tav tm="0">
                                          <p:val>
                                            <p:strVal val="#ppt_x"/>
                                          </p:val>
                                        </p:tav>
                                        <p:tav tm="100000">
                                          <p:val>
                                            <p:strVal val="#ppt_x"/>
                                          </p:val>
                                        </p:tav>
                                      </p:tavLst>
                                    </p:anim>
                                    <p:anim calcmode="lin" valueType="num">
                                      <p:cBhvr>
                                        <p:cTn id="14" dur="400" fill="hold"/>
                                        <p:tgtEl>
                                          <p:spTgt spid="8"/>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9"/>
                                        </p:tgtEl>
                                        <p:attrNameLst>
                                          <p:attrName>style.visibility</p:attrName>
                                        </p:attrNameLst>
                                      </p:cBhvr>
                                      <p:to>
                                        <p:strVal val="visible"/>
                                      </p:to>
                                    </p:set>
                                    <p:animEffect transition="in" filter="fade">
                                      <p:cBhvr>
                                        <p:cTn id="21" dur="100"/>
                                        <p:tgtEl>
                                          <p:spTgt spid="9"/>
                                        </p:tgtEl>
                                      </p:cBhvr>
                                    </p:animEffect>
                                    <p:anim calcmode="lin" valueType="num">
                                      <p:cBhvr>
                                        <p:cTn id="22" dur="400" fill="hold"/>
                                        <p:tgtEl>
                                          <p:spTgt spid="9"/>
                                        </p:tgtEl>
                                        <p:attrNameLst>
                                          <p:attrName>ppt_x</p:attrName>
                                        </p:attrNameLst>
                                      </p:cBhvr>
                                      <p:tavLst>
                                        <p:tav tm="0">
                                          <p:val>
                                            <p:strVal val="#ppt_x"/>
                                          </p:val>
                                        </p:tav>
                                        <p:tav tm="100000">
                                          <p:val>
                                            <p:strVal val="#ppt_x"/>
                                          </p:val>
                                        </p:tav>
                                      </p:tavLst>
                                    </p:anim>
                                    <p:anim calcmode="lin" valueType="num">
                                      <p:cBhvr>
                                        <p:cTn id="23" dur="400" fill="hold"/>
                                        <p:tgtEl>
                                          <p:spTgt spid="9"/>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9"/>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9"/>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1028"/>
                                        </p:tgtEl>
                                        <p:attrNameLst>
                                          <p:attrName>style.visibility</p:attrName>
                                        </p:attrNameLst>
                                      </p:cBhvr>
                                      <p:to>
                                        <p:strVal val="visible"/>
                                      </p:to>
                                    </p:set>
                                    <p:anim to="" calcmode="lin" valueType="num">
                                      <p:cBhvr>
                                        <p:cTn id="30" dur="1" fill="hold"/>
                                        <p:tgtEl>
                                          <p:spTgt spid="1028"/>
                                        </p:tgtEl>
                                        <p:attrNameLst>
                                          <p:attrName/>
                                        </p:attrNameLst>
                                      </p:cBhvr>
                                    </p:anim>
                                  </p:childTnLst>
                                </p:cTn>
                              </p:par>
                            </p:childTnLst>
                          </p:cTn>
                        </p:par>
                      </p:childTnLst>
                    </p:cTn>
                  </p:par>
                  <p:par>
                    <p:cTn id="31" fill="hold">
                      <p:stCondLst>
                        <p:cond delay="indefinite"/>
                      </p:stCondLst>
                      <p:childTnLst>
                        <p:par>
                          <p:cTn id="32" fill="hold">
                            <p:stCondLst>
                              <p:cond delay="0"/>
                            </p:stCondLst>
                            <p:childTnLst>
                              <p:par>
                                <p:cTn id="33" presetID="24" presetClass="entr" presetSubtype="0" fill="hold" nodeType="clickEffect">
                                  <p:stCondLst>
                                    <p:cond delay="0"/>
                                  </p:stCondLst>
                                  <p:childTnLst>
                                    <p:set>
                                      <p:cBhvr>
                                        <p:cTn id="34" dur="1" fill="hold">
                                          <p:stCondLst>
                                            <p:cond delay="0"/>
                                          </p:stCondLst>
                                        </p:cTn>
                                        <p:tgtEl>
                                          <p:spTgt spid="6">
                                            <p:txEl>
                                              <p:pRg st="0" end="0"/>
                                            </p:txEl>
                                          </p:spTgt>
                                        </p:tgtEl>
                                        <p:attrNameLst>
                                          <p:attrName>style.visibility</p:attrName>
                                        </p:attrNameLst>
                                      </p:cBhvr>
                                      <p:to>
                                        <p:strVal val="visible"/>
                                      </p:to>
                                    </p:set>
                                    <p:anim to="" calcmode="lin" valueType="num">
                                      <p:cBhvr>
                                        <p:cTn id="35" dur="1" fill="hold"/>
                                        <p:tgtEl>
                                          <p:spTgt spid="6">
                                            <p:txEl>
                                              <p:pRg st="0" end="0"/>
                                            </p:txEl>
                                          </p:spTgt>
                                        </p:tgtEl>
                                        <p:attrNameLst>
                                          <p:attrName/>
                                        </p:attrNameLst>
                                      </p:cBhvr>
                                    </p:anim>
                                  </p:childTnLst>
                                </p:cTn>
                              </p:par>
                            </p:childTnLst>
                          </p:cTn>
                        </p:par>
                      </p:childTnLst>
                    </p:cTn>
                  </p:par>
                  <p:par>
                    <p:cTn id="36" fill="hold">
                      <p:stCondLst>
                        <p:cond delay="indefinite"/>
                      </p:stCondLst>
                      <p:childTnLst>
                        <p:par>
                          <p:cTn id="37" fill="hold">
                            <p:stCondLst>
                              <p:cond delay="0"/>
                            </p:stCondLst>
                            <p:childTnLst>
                              <p:par>
                                <p:cTn id="38" presetID="43" presetClass="entr" presetSubtype="0" fill="hold" nodeType="clickEffect">
                                  <p:stCondLst>
                                    <p:cond delay="0"/>
                                  </p:stCondLst>
                                  <p:childTnLst>
                                    <p:set>
                                      <p:cBhvr>
                                        <p:cTn id="39" dur="1" fill="hold">
                                          <p:stCondLst>
                                            <p:cond delay="0"/>
                                          </p:stCondLst>
                                        </p:cTn>
                                        <p:tgtEl>
                                          <p:spTgt spid="7">
                                            <p:txEl>
                                              <p:pRg st="0" end="0"/>
                                            </p:txEl>
                                          </p:spTgt>
                                        </p:tgtEl>
                                        <p:attrNameLst>
                                          <p:attrName>style.visibility</p:attrName>
                                        </p:attrNameLst>
                                      </p:cBhvr>
                                      <p:to>
                                        <p:strVal val="visible"/>
                                      </p:to>
                                    </p:set>
                                    <p:animEffect transition="in" filter="fade">
                                      <p:cBhvr>
                                        <p:cTn id="40" dur="100"/>
                                        <p:tgtEl>
                                          <p:spTgt spid="7">
                                            <p:txEl>
                                              <p:pRg st="0" end="0"/>
                                            </p:txEl>
                                          </p:spTgt>
                                        </p:tgtEl>
                                      </p:cBhvr>
                                    </p:animEffect>
                                    <p:anim calcmode="lin" valueType="num">
                                      <p:cBhvr>
                                        <p:cTn id="41" dur="400" fill="hold"/>
                                        <p:tgtEl>
                                          <p:spTgt spid="7">
                                            <p:txEl>
                                              <p:pRg st="0" end="0"/>
                                            </p:txEl>
                                          </p:spTgt>
                                        </p:tgtEl>
                                        <p:attrNameLst>
                                          <p:attrName>ppt_x</p:attrName>
                                        </p:attrNameLst>
                                      </p:cBhvr>
                                      <p:tavLst>
                                        <p:tav tm="0">
                                          <p:val>
                                            <p:strVal val="#ppt_x"/>
                                          </p:val>
                                        </p:tav>
                                        <p:tav tm="100000">
                                          <p:val>
                                            <p:strVal val="#ppt_x"/>
                                          </p:val>
                                        </p:tav>
                                      </p:tavLst>
                                    </p:anim>
                                    <p:anim calcmode="lin" valueType="num">
                                      <p:cBhvr>
                                        <p:cTn id="42" dur="400" fill="hold"/>
                                        <p:tgtEl>
                                          <p:spTgt spid="7">
                                            <p:txEl>
                                              <p:pRg st="0" end="0"/>
                                            </p:txEl>
                                          </p:spTgt>
                                        </p:tgtEl>
                                        <p:attrNameLst>
                                          <p:attrName>ppt_y</p:attrName>
                                        </p:attrNameLst>
                                      </p:cBhvr>
                                      <p:tavLst>
                                        <p:tav tm="0">
                                          <p:val>
                                            <p:strVal val="#ppt_y+0.31"/>
                                          </p:val>
                                        </p:tav>
                                        <p:tav tm="100000">
                                          <p:val>
                                            <p:strVal val="#ppt_y+0.31"/>
                                          </p:val>
                                        </p:tav>
                                      </p:tavLst>
                                    </p:anim>
                                    <p:anim calcmode="lin" valueType="num">
                                      <p:cBhvr>
                                        <p:cTn id="43" dur="600" decel="50000" fill="hold">
                                          <p:stCondLst>
                                            <p:cond delay="400"/>
                                          </p:stCondLst>
                                        </p:cTn>
                                        <p:tgtEl>
                                          <p:spTgt spid="7">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4" dur="600" decel="50000" fill="hold">
                                          <p:stCondLst>
                                            <p:cond delay="400"/>
                                          </p:stCondLst>
                                        </p:cTn>
                                        <p:tgtEl>
                                          <p:spTgt spid="7">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20080"/>
          </a:xfrm>
        </p:spPr>
        <p:txBody>
          <a:bodyPr>
            <a:normAutofit/>
          </a:bodyPr>
          <a:lstStyle/>
          <a:p>
            <a:pPr>
              <a:buNone/>
            </a:pPr>
            <a:r>
              <a:rPr lang="es-CO" dirty="0" smtClean="0"/>
              <a:t>9). </a:t>
            </a:r>
            <a:r>
              <a:rPr lang="es-CO" dirty="0" smtClean="0">
                <a:solidFill>
                  <a:srgbClr val="FF0000"/>
                </a:solidFill>
                <a:latin typeface="Agency FB" pitchFamily="34" charset="0"/>
              </a:rPr>
              <a:t>SE BORRA DE LA LEY EL SEGUNDO MANDAMIENTO:</a:t>
            </a:r>
          </a:p>
        </p:txBody>
      </p:sp>
      <p:sp>
        <p:nvSpPr>
          <p:cNvPr id="4" name="3 Rectángulo"/>
          <p:cNvSpPr/>
          <p:nvPr/>
        </p:nvSpPr>
        <p:spPr>
          <a:xfrm>
            <a:off x="0" y="1196753"/>
            <a:ext cx="4644008" cy="5509200"/>
          </a:xfrm>
          <a:prstGeom prst="rect">
            <a:avLst/>
          </a:prstGeom>
          <a:solidFill>
            <a:srgbClr val="FFC000"/>
          </a:solidFill>
        </p:spPr>
        <p:txBody>
          <a:bodyPr wrap="square">
            <a:spAutoFit/>
          </a:bodyPr>
          <a:lstStyle/>
          <a:p>
            <a:pPr algn="ctr"/>
            <a:r>
              <a:rPr lang="es-CO" sz="3200" dirty="0">
                <a:solidFill>
                  <a:prstClr val="black"/>
                </a:solidFill>
              </a:rPr>
              <a:t>Para remate de su obra sacrílega, Roma se atrevió a borrar de la ley de Dios el segundo mandamiento, que prohíbe la adoración de las imágenes,</a:t>
            </a:r>
          </a:p>
          <a:p>
            <a:pPr algn="ctr"/>
            <a:endParaRPr lang="es-CO" sz="3200" dirty="0">
              <a:solidFill>
                <a:prstClr val="black"/>
              </a:solidFill>
            </a:endParaRPr>
          </a:p>
          <a:p>
            <a:pPr algn="ctr"/>
            <a:r>
              <a:rPr lang="es-CO" sz="3200" dirty="0">
                <a:solidFill>
                  <a:prstClr val="black"/>
                </a:solidFill>
              </a:rPr>
              <a:t> y a dividir en dos el ultimo mandamiento para conservar el numero de estos.</a:t>
            </a:r>
          </a:p>
        </p:txBody>
      </p:sp>
      <p:pic>
        <p:nvPicPr>
          <p:cNvPr id="19458"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4932040" y="1268761"/>
            <a:ext cx="3888432" cy="3168352"/>
          </a:xfrm>
          <a:prstGeom prst="rect">
            <a:avLst/>
          </a:prstGeom>
          <a:noFill/>
        </p:spPr>
      </p:pic>
      <p:sp>
        <p:nvSpPr>
          <p:cNvPr id="6" name="5 Flecha derecha"/>
          <p:cNvSpPr/>
          <p:nvPr/>
        </p:nvSpPr>
        <p:spPr>
          <a:xfrm rot="19471606">
            <a:off x="4241682" y="2498464"/>
            <a:ext cx="978408" cy="410497"/>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7" name="6 Flecha derecha"/>
          <p:cNvSpPr/>
          <p:nvPr/>
        </p:nvSpPr>
        <p:spPr>
          <a:xfrm rot="19946590">
            <a:off x="3717449" y="4077106"/>
            <a:ext cx="1358615" cy="333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dirty="0">
              <a:solidFill>
                <a:prstClr val="white"/>
              </a:solidFill>
            </a:endParaRPr>
          </a:p>
        </p:txBody>
      </p:sp>
      <p:sp>
        <p:nvSpPr>
          <p:cNvPr id="8" name="7 Rectángulo"/>
          <p:cNvSpPr/>
          <p:nvPr/>
        </p:nvSpPr>
        <p:spPr>
          <a:xfrm>
            <a:off x="4788024" y="4437112"/>
            <a:ext cx="4104456" cy="2246769"/>
          </a:xfrm>
          <a:prstGeom prst="rect">
            <a:avLst/>
          </a:prstGeom>
          <a:solidFill>
            <a:srgbClr val="FFFF00"/>
          </a:solidFill>
        </p:spPr>
        <p:txBody>
          <a:bodyPr wrap="square">
            <a:spAutoFit/>
          </a:bodyPr>
          <a:lstStyle/>
          <a:p>
            <a:pPr algn="ctr"/>
            <a:r>
              <a:rPr lang="es-CO" sz="2800" dirty="0">
                <a:solidFill>
                  <a:prstClr val="black"/>
                </a:solidFill>
              </a:rPr>
              <a:t>Si usted desea comprobarlo, compare el Catecismo con la Biblia católica Fénix Torres Amat </a:t>
            </a:r>
            <a:r>
              <a:rPr lang="es-CO" sz="2800" dirty="0">
                <a:solidFill>
                  <a:srgbClr val="FF0000"/>
                </a:solidFill>
              </a:rPr>
              <a:t>(Éxodo 20:3-17).</a:t>
            </a:r>
            <a:endParaRPr lang="es-CO" sz="2800" dirty="0">
              <a:solidFill>
                <a:srgbClr val="FF0000"/>
              </a:solidFill>
            </a:endParaRPr>
          </a:p>
        </p:txBody>
      </p:sp>
    </p:spTree>
    <p:extLst>
      <p:ext uri="{BB962C8B-B14F-4D97-AF65-F5344CB8AC3E}">
        <p14:creationId xmlns:p14="http://schemas.microsoft.com/office/powerpoint/2010/main" val="27232143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fade">
                                      <p:cBhvr>
                                        <p:cTn id="7" dur="100"/>
                                        <p:tgtEl>
                                          <p:spTgt spid="4">
                                            <p:bg/>
                                          </p:spTgt>
                                        </p:tgtEl>
                                      </p:cBhvr>
                                    </p:animEffect>
                                    <p:anim calcmode="lin" valueType="num">
                                      <p:cBhvr>
                                        <p:cTn id="8" dur="400" fill="hold"/>
                                        <p:tgtEl>
                                          <p:spTgt spid="4">
                                            <p:bg/>
                                          </p:spTgt>
                                        </p:tgtEl>
                                        <p:attrNameLst>
                                          <p:attrName>ppt_x</p:attrName>
                                        </p:attrNameLst>
                                      </p:cBhvr>
                                      <p:tavLst>
                                        <p:tav tm="0">
                                          <p:val>
                                            <p:strVal val="#ppt_x"/>
                                          </p:val>
                                        </p:tav>
                                        <p:tav tm="100000">
                                          <p:val>
                                            <p:strVal val="#ppt_x"/>
                                          </p:val>
                                        </p:tav>
                                      </p:tavLst>
                                    </p:anim>
                                    <p:anim calcmode="lin" valueType="num">
                                      <p:cBhvr>
                                        <p:cTn id="9" dur="400" fill="hold"/>
                                        <p:tgtEl>
                                          <p:spTgt spid="4">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2" presetID="43" presetClass="entr" presetSubtype="0" fill="hold" grpId="0" nodeType="with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Effect transition="in" filter="fade">
                                      <p:cBhvr>
                                        <p:cTn id="14" dur="100"/>
                                        <p:tgtEl>
                                          <p:spTgt spid="4">
                                            <p:txEl>
                                              <p:pRg st="0" end="0"/>
                                            </p:txEl>
                                          </p:spTgt>
                                        </p:tgtEl>
                                      </p:cBhvr>
                                    </p:animEffect>
                                    <p:anim calcmode="lin" valueType="num">
                                      <p:cBhvr>
                                        <p:cTn id="15"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16"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 to="" calcmode="lin" valueType="num">
                                      <p:cBhvr>
                                        <p:cTn id="23" dur="1" fill="hold"/>
                                        <p:tgtEl>
                                          <p:spTgt spid="6"/>
                                        </p:tgtEl>
                                        <p:attrNameLst>
                                          <p:attrName/>
                                        </p:attrNameLst>
                                      </p:cBhvr>
                                    </p:anim>
                                  </p:childTnLst>
                                </p:cTn>
                              </p:par>
                            </p:childTnLst>
                          </p:cTn>
                        </p:par>
                      </p:childTnLst>
                    </p:cTn>
                  </p:par>
                  <p:par>
                    <p:cTn id="24" fill="hold">
                      <p:stCondLst>
                        <p:cond delay="indefinite"/>
                      </p:stCondLst>
                      <p:childTnLst>
                        <p:par>
                          <p:cTn id="25" fill="hold">
                            <p:stCondLst>
                              <p:cond delay="0"/>
                            </p:stCondLst>
                            <p:childTnLst>
                              <p:par>
                                <p:cTn id="26" presetID="43" presetClass="entr" presetSubtype="0" fill="hold" nodeType="clickEffect">
                                  <p:stCondLst>
                                    <p:cond delay="0"/>
                                  </p:stCondLst>
                                  <p:childTnLst>
                                    <p:set>
                                      <p:cBhvr>
                                        <p:cTn id="27" dur="1" fill="hold">
                                          <p:stCondLst>
                                            <p:cond delay="0"/>
                                          </p:stCondLst>
                                        </p:cTn>
                                        <p:tgtEl>
                                          <p:spTgt spid="4">
                                            <p:txEl>
                                              <p:pRg st="2" end="2"/>
                                            </p:txEl>
                                          </p:spTgt>
                                        </p:tgtEl>
                                        <p:attrNameLst>
                                          <p:attrName>style.visibility</p:attrName>
                                        </p:attrNameLst>
                                      </p:cBhvr>
                                      <p:to>
                                        <p:strVal val="visible"/>
                                      </p:to>
                                    </p:set>
                                    <p:animEffect transition="in" filter="fade">
                                      <p:cBhvr>
                                        <p:cTn id="28" dur="100"/>
                                        <p:tgtEl>
                                          <p:spTgt spid="4">
                                            <p:txEl>
                                              <p:pRg st="2" end="2"/>
                                            </p:txEl>
                                          </p:spTgt>
                                        </p:tgtEl>
                                      </p:cBhvr>
                                    </p:animEffect>
                                    <p:anim calcmode="lin" valueType="num">
                                      <p:cBhvr>
                                        <p:cTn id="29"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30"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31"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2"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3" presetClass="entr" presetSubtype="0" fill="hold" grpId="0" nodeType="click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
                                        <p:tgtEl>
                                          <p:spTgt spid="7"/>
                                        </p:tgtEl>
                                      </p:cBhvr>
                                    </p:animEffect>
                                    <p:anim calcmode="lin" valueType="num">
                                      <p:cBhvr>
                                        <p:cTn id="38" dur="400" fill="hold"/>
                                        <p:tgtEl>
                                          <p:spTgt spid="7"/>
                                        </p:tgtEl>
                                        <p:attrNameLst>
                                          <p:attrName>ppt_x</p:attrName>
                                        </p:attrNameLst>
                                      </p:cBhvr>
                                      <p:tavLst>
                                        <p:tav tm="0">
                                          <p:val>
                                            <p:strVal val="#ppt_x"/>
                                          </p:val>
                                        </p:tav>
                                        <p:tav tm="100000">
                                          <p:val>
                                            <p:strVal val="#ppt_x"/>
                                          </p:val>
                                        </p:tav>
                                      </p:tavLst>
                                    </p:anim>
                                    <p:anim calcmode="lin" valueType="num">
                                      <p:cBhvr>
                                        <p:cTn id="39" dur="400" fill="hold"/>
                                        <p:tgtEl>
                                          <p:spTgt spid="7"/>
                                        </p:tgtEl>
                                        <p:attrNameLst>
                                          <p:attrName>ppt_y</p:attrName>
                                        </p:attrNameLst>
                                      </p:cBhvr>
                                      <p:tavLst>
                                        <p:tav tm="0">
                                          <p:val>
                                            <p:strVal val="#ppt_y+0.31"/>
                                          </p:val>
                                        </p:tav>
                                        <p:tav tm="100000">
                                          <p:val>
                                            <p:strVal val="#ppt_y+0.31"/>
                                          </p:val>
                                        </p:tav>
                                      </p:tavLst>
                                    </p:anim>
                                    <p:anim calcmode="lin" valueType="num">
                                      <p:cBhvr>
                                        <p:cTn id="40" dur="600" decel="50000" fill="hold">
                                          <p:stCondLst>
                                            <p:cond delay="400"/>
                                          </p:stCondLst>
                                        </p:cTn>
                                        <p:tgtEl>
                                          <p:spTgt spid="7"/>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41" dur="600" decel="50000" fill="hold">
                                          <p:stCondLst>
                                            <p:cond delay="400"/>
                                          </p:stCondLst>
                                        </p:cTn>
                                        <p:tgtEl>
                                          <p:spTgt spid="7"/>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42" fill="hold">
                      <p:stCondLst>
                        <p:cond delay="indefinite"/>
                      </p:stCondLst>
                      <p:childTnLst>
                        <p:par>
                          <p:cTn id="43" fill="hold">
                            <p:stCondLst>
                              <p:cond delay="0"/>
                            </p:stCondLst>
                            <p:childTnLst>
                              <p:par>
                                <p:cTn id="44" presetID="24" presetClass="entr" presetSubtype="0" fill="hold" grpId="0" nodeType="clickEffect">
                                  <p:stCondLst>
                                    <p:cond delay="0"/>
                                  </p:stCondLst>
                                  <p:childTnLst>
                                    <p:set>
                                      <p:cBhvr>
                                        <p:cTn id="45" dur="1" fill="hold">
                                          <p:stCondLst>
                                            <p:cond delay="0"/>
                                          </p:stCondLst>
                                        </p:cTn>
                                        <p:tgtEl>
                                          <p:spTgt spid="8"/>
                                        </p:tgtEl>
                                        <p:attrNameLst>
                                          <p:attrName>style.visibility</p:attrName>
                                        </p:attrNameLst>
                                      </p:cBhvr>
                                      <p:to>
                                        <p:strVal val="visible"/>
                                      </p:to>
                                    </p:set>
                                    <p:anim to="" calcmode="lin" valueType="num">
                                      <p:cBhvr>
                                        <p:cTn id="46" dur="1" fill="hold"/>
                                        <p:tgtEl>
                                          <p:spTgt spid="8"/>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P spid="6" grpId="0" animBg="1"/>
      <p:bldP spid="7" grpId="0" animBg="1"/>
      <p:bldP spid="8"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80"/>
          </a:xfrm>
        </p:spPr>
        <p:txBody>
          <a:bodyPr>
            <a:normAutofit/>
          </a:bodyPr>
          <a:lstStyle/>
          <a:p>
            <a:pPr>
              <a:buNone/>
            </a:pPr>
            <a:r>
              <a:rPr lang="es-CO" dirty="0" smtClean="0"/>
              <a:t>10). </a:t>
            </a:r>
            <a:r>
              <a:rPr lang="es-CO" dirty="0" smtClean="0">
                <a:solidFill>
                  <a:srgbClr val="FF0000"/>
                </a:solidFill>
                <a:latin typeface="Agency FB" pitchFamily="34" charset="0"/>
              </a:rPr>
              <a:t>SE INTRODUCE EL DOMINGO EN LA IGLESIA:</a:t>
            </a:r>
            <a:r>
              <a:rPr lang="es-CO" dirty="0" smtClean="0"/>
              <a:t> </a:t>
            </a:r>
          </a:p>
        </p:txBody>
      </p:sp>
      <p:sp>
        <p:nvSpPr>
          <p:cNvPr id="4" name="3 Rectángulo"/>
          <p:cNvSpPr/>
          <p:nvPr/>
        </p:nvSpPr>
        <p:spPr>
          <a:xfrm>
            <a:off x="323528" y="1340768"/>
            <a:ext cx="4896544" cy="5262979"/>
          </a:xfrm>
          <a:prstGeom prst="rect">
            <a:avLst/>
          </a:prstGeom>
        </p:spPr>
        <p:txBody>
          <a:bodyPr wrap="square">
            <a:spAutoFit/>
          </a:bodyPr>
          <a:lstStyle/>
          <a:p>
            <a:pPr algn="ctr"/>
            <a:r>
              <a:rPr lang="es-CO" sz="2800" dirty="0">
                <a:solidFill>
                  <a:prstClr val="black"/>
                </a:solidFill>
              </a:rPr>
              <a:t>El espíritu de concesión al paganismo fomentó aún más el desprecio de la autoridad del cielo…. Satanás atentó también contra el cuarto mandamiento y trató de echar a un lado el antiguo sábado, el día que Dios avía bendecido y santificado </a:t>
            </a:r>
            <a:r>
              <a:rPr lang="es-CO" sz="2800" dirty="0">
                <a:solidFill>
                  <a:srgbClr val="FF0000"/>
                </a:solidFill>
              </a:rPr>
              <a:t>(Gén.2:2,3)</a:t>
            </a:r>
            <a:r>
              <a:rPr lang="es-CO" sz="2800" dirty="0">
                <a:solidFill>
                  <a:prstClr val="black"/>
                </a:solidFill>
              </a:rPr>
              <a:t>, para colocar en su lugar el día festivo observado por los paganos como “el venerable día del sol”. </a:t>
            </a:r>
          </a:p>
        </p:txBody>
      </p:sp>
      <p:pic>
        <p:nvPicPr>
          <p:cNvPr id="5"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6407696" y="1916832"/>
            <a:ext cx="2736304" cy="3168352"/>
          </a:xfrm>
          <a:prstGeom prst="rect">
            <a:avLst/>
          </a:prstGeom>
          <a:noFill/>
        </p:spPr>
      </p:pic>
      <p:sp>
        <p:nvSpPr>
          <p:cNvPr id="6" name="5 Flecha derecha"/>
          <p:cNvSpPr/>
          <p:nvPr/>
        </p:nvSpPr>
        <p:spPr>
          <a:xfrm>
            <a:off x="5076056" y="2780928"/>
            <a:ext cx="1410456" cy="3672408"/>
          </a:xfrm>
          <a:prstGeom prst="rightArrow">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O" b="1" dirty="0">
                <a:solidFill>
                  <a:srgbClr val="002060"/>
                </a:solidFill>
              </a:rPr>
              <a:t>Se cambió el sábado por el domingo</a:t>
            </a:r>
            <a:endParaRPr lang="es-CO" b="1" dirty="0">
              <a:solidFill>
                <a:srgbClr val="002060"/>
              </a:solidFill>
            </a:endParaRPr>
          </a:p>
        </p:txBody>
      </p:sp>
      <p:sp>
        <p:nvSpPr>
          <p:cNvPr id="7" name="6 Rectángulo"/>
          <p:cNvSpPr/>
          <p:nvPr/>
        </p:nvSpPr>
        <p:spPr>
          <a:xfrm>
            <a:off x="6516216" y="5157191"/>
            <a:ext cx="2448272" cy="1569660"/>
          </a:xfrm>
          <a:prstGeom prst="rect">
            <a:avLst/>
          </a:prstGeom>
          <a:solidFill>
            <a:srgbClr val="FFFF00"/>
          </a:solidFill>
        </p:spPr>
        <p:txBody>
          <a:bodyPr wrap="square">
            <a:spAutoFit/>
          </a:bodyPr>
          <a:lstStyle/>
          <a:p>
            <a:pPr algn="ctr"/>
            <a:r>
              <a:rPr lang="es-CO" sz="2400" i="1" dirty="0">
                <a:solidFill>
                  <a:prstClr val="black"/>
                </a:solidFill>
              </a:rPr>
              <a:t>y Fuera de cambiarlo, lo pasaron al tercer lugar.  </a:t>
            </a:r>
          </a:p>
        </p:txBody>
      </p:sp>
    </p:spTree>
    <p:extLst>
      <p:ext uri="{BB962C8B-B14F-4D97-AF65-F5344CB8AC3E}">
        <p14:creationId xmlns:p14="http://schemas.microsoft.com/office/powerpoint/2010/main" val="1903291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
                                        <p:tgtEl>
                                          <p:spTgt spid="6"/>
                                        </p:tgtEl>
                                      </p:cBhvr>
                                    </p:animEffect>
                                    <p:anim calcmode="lin" valueType="num">
                                      <p:cBhvr>
                                        <p:cTn id="13" dur="400" fill="hold"/>
                                        <p:tgtEl>
                                          <p:spTgt spid="6"/>
                                        </p:tgtEl>
                                        <p:attrNameLst>
                                          <p:attrName>ppt_x</p:attrName>
                                        </p:attrNameLst>
                                      </p:cBhvr>
                                      <p:tavLst>
                                        <p:tav tm="0">
                                          <p:val>
                                            <p:strVal val="#ppt_x"/>
                                          </p:val>
                                        </p:tav>
                                        <p:tav tm="100000">
                                          <p:val>
                                            <p:strVal val="#ppt_x"/>
                                          </p:val>
                                        </p:tav>
                                      </p:tavLst>
                                    </p:anim>
                                    <p:anim calcmode="lin" valueType="num">
                                      <p:cBhvr>
                                        <p:cTn id="14" dur="400" fill="hold"/>
                                        <p:tgtEl>
                                          <p:spTgt spid="6"/>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500" fill="hold"/>
                                        <p:tgtEl>
                                          <p:spTgt spid="7"/>
                                        </p:tgtEl>
                                        <p:attrNameLst>
                                          <p:attrName>ppt_w</p:attrName>
                                        </p:attrNameLst>
                                      </p:cBhvr>
                                      <p:tavLst>
                                        <p:tav tm="0">
                                          <p:val>
                                            <p:fltVal val="0"/>
                                          </p:val>
                                        </p:tav>
                                        <p:tav tm="100000">
                                          <p:val>
                                            <p:strVal val="#ppt_w"/>
                                          </p:val>
                                        </p:tav>
                                      </p:tavLst>
                                    </p:anim>
                                    <p:anim calcmode="lin" valueType="num">
                                      <p:cBhvr>
                                        <p:cTn id="22" dur="500" fill="hold"/>
                                        <p:tgtEl>
                                          <p:spTgt spid="7"/>
                                        </p:tgtEl>
                                        <p:attrNameLst>
                                          <p:attrName>ppt_h</p:attrName>
                                        </p:attrNameLst>
                                      </p:cBhvr>
                                      <p:tavLst>
                                        <p:tav tm="0">
                                          <p:val>
                                            <p:fltVal val="0"/>
                                          </p:val>
                                        </p:tav>
                                        <p:tav tm="100000">
                                          <p:val>
                                            <p:strVal val="#ppt_h"/>
                                          </p:val>
                                        </p:tav>
                                      </p:tavLst>
                                    </p:anim>
                                    <p:animEffect transition="in" filter="fade">
                                      <p:cBhvr>
                                        <p:cTn id="23"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P spid="7"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640960" cy="6120680"/>
          </a:xfrm>
          <a:blipFill>
            <a:blip r:embed="rId2" cstate="print"/>
            <a:tile tx="0" ty="0" sx="100000" sy="100000" flip="none" algn="tl"/>
          </a:blipFill>
        </p:spPr>
        <p:txBody>
          <a:bodyPr>
            <a:normAutofit fontScale="92500" lnSpcReduction="10000"/>
          </a:bodyPr>
          <a:lstStyle/>
          <a:p>
            <a:pPr algn="ctr">
              <a:buNone/>
            </a:pPr>
            <a:r>
              <a:rPr lang="es-CO" dirty="0" smtClean="0"/>
              <a:t>     En los primeros siglos el verdadero día de reposo, el sábado, había sido guardado por todos los cristianos, los cuales siendo celosos de dar honra a Dios y creyendo que su ley es inmutable, respetaban escrupulosamente la santidad de sus preceptos….</a:t>
            </a:r>
          </a:p>
          <a:p>
            <a:endParaRPr lang="es-CO" dirty="0" smtClean="0"/>
          </a:p>
          <a:p>
            <a:pPr algn="ctr">
              <a:buNone/>
            </a:pPr>
            <a:r>
              <a:rPr lang="es-CO" dirty="0" smtClean="0"/>
              <a:t>    Pero Satanás procedió con gran sutileza por medio de sus agentes para llegar al fin que se propusiera. Para llamar la atención de las gentes hacia el domingo, fue declarado día de fiesta en honor a la resurrección de Cristo. Se celebraban servicios religiosos en ese día; no obstante se lo consideraba como día de recreo, y seguía guardándose piadosamente el sábado.</a:t>
            </a:r>
          </a:p>
        </p:txBody>
      </p:sp>
    </p:spTree>
    <p:extLst>
      <p:ext uri="{BB962C8B-B14F-4D97-AF65-F5344CB8AC3E}">
        <p14:creationId xmlns:p14="http://schemas.microsoft.com/office/powerpoint/2010/main" val="29658942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688632" cy="6048672"/>
          </a:xfrm>
        </p:spPr>
        <p:txBody>
          <a:bodyPr>
            <a:normAutofit lnSpcReduction="10000"/>
          </a:bodyPr>
          <a:lstStyle/>
          <a:p>
            <a:pPr algn="ctr">
              <a:buNone/>
            </a:pPr>
            <a:r>
              <a:rPr lang="es-CO" dirty="0" smtClean="0"/>
              <a:t>    </a:t>
            </a:r>
            <a:r>
              <a:rPr lang="es-CO" sz="3600" dirty="0" smtClean="0"/>
              <a:t>Con el fin de preparar el terreno para la realización de sus fines, </a:t>
            </a:r>
            <a:r>
              <a:rPr lang="es-CO" sz="3600" i="1" dirty="0" smtClean="0">
                <a:solidFill>
                  <a:srgbClr val="0070C0"/>
                </a:solidFill>
              </a:rPr>
              <a:t>Satanás indujo a los judíos, antes del advenimiento de Cristo, a que recargaran el sábado con las más rigurosas exacciones, de modo que su observancia fuese una pesada carga….hízolo despreciar como institución judaica.</a:t>
            </a:r>
          </a:p>
          <a:p>
            <a:endParaRPr lang="es-CO" i="1" dirty="0" smtClean="0">
              <a:solidFill>
                <a:srgbClr val="0070C0"/>
              </a:solidFill>
            </a:endParaRPr>
          </a:p>
        </p:txBody>
      </p:sp>
      <p:pic>
        <p:nvPicPr>
          <p:cNvPr id="16386" name="Picture 2" descr="http://t2.gstatic.com/images?q=tbn:ANd9GcRKOzwHQGd4rpScQ-vgrbhfOk6RZ8-dOHSD541BdsEuI_zX5_NR"/>
          <p:cNvPicPr>
            <a:picLocks noChangeAspect="1" noChangeArrowheads="1"/>
          </p:cNvPicPr>
          <p:nvPr/>
        </p:nvPicPr>
        <p:blipFill>
          <a:blip r:embed="rId2" cstate="print"/>
          <a:srcRect/>
          <a:stretch>
            <a:fillRect/>
          </a:stretch>
        </p:blipFill>
        <p:spPr bwMode="auto">
          <a:xfrm>
            <a:off x="6084168" y="1052736"/>
            <a:ext cx="2808312" cy="4248472"/>
          </a:xfrm>
          <a:prstGeom prst="rect">
            <a:avLst/>
          </a:prstGeom>
          <a:noFill/>
        </p:spPr>
      </p:pic>
    </p:spTree>
    <p:extLst>
      <p:ext uri="{BB962C8B-B14F-4D97-AF65-F5344CB8AC3E}">
        <p14:creationId xmlns:p14="http://schemas.microsoft.com/office/powerpoint/2010/main" val="2034212008"/>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6120680" cy="6120680"/>
          </a:xfrm>
          <a:solidFill>
            <a:schemeClr val="accent3">
              <a:lumMod val="20000"/>
              <a:lumOff val="80000"/>
            </a:schemeClr>
          </a:solidFill>
        </p:spPr>
        <p:txBody>
          <a:bodyPr>
            <a:normAutofit/>
          </a:bodyPr>
          <a:lstStyle/>
          <a:p>
            <a:pPr algn="ctr">
              <a:buNone/>
            </a:pPr>
            <a:r>
              <a:rPr lang="es-CO" dirty="0" smtClean="0"/>
              <a:t>   </a:t>
            </a:r>
          </a:p>
          <a:p>
            <a:pPr algn="ctr">
              <a:buNone/>
            </a:pPr>
            <a:r>
              <a:rPr lang="es-CO" dirty="0" smtClean="0"/>
              <a:t>Mientras que los cristianos seguían observando generalmente el domingo como día de fiesta alegre, </a:t>
            </a:r>
          </a:p>
          <a:p>
            <a:pPr algn="ctr">
              <a:buNone/>
            </a:pPr>
            <a:endParaRPr lang="es-CO" dirty="0" smtClean="0"/>
          </a:p>
          <a:p>
            <a:pPr algn="ctr">
              <a:buNone/>
            </a:pPr>
            <a:r>
              <a:rPr lang="es-CO" dirty="0" smtClean="0"/>
              <a:t>el diablo los indujo a hacer del sábado un día de ayuno, de tristeza y de abatimiento para hacer patente su odio al judaísmo.</a:t>
            </a:r>
          </a:p>
          <a:p>
            <a:endParaRPr lang="es-CO" dirty="0" smtClean="0"/>
          </a:p>
        </p:txBody>
      </p:sp>
      <p:pic>
        <p:nvPicPr>
          <p:cNvPr id="15362" name="Picture 2" descr="http://t1.gstatic.com/images?q=tbn:ANd9GcRKCOydrfetNKP28H9mGa_o-HcoaOQ58uhgpavwkH1R-v1ZYReM0g"/>
          <p:cNvPicPr>
            <a:picLocks noChangeAspect="1" noChangeArrowheads="1"/>
          </p:cNvPicPr>
          <p:nvPr/>
        </p:nvPicPr>
        <p:blipFill>
          <a:blip r:embed="rId2" cstate="print"/>
          <a:srcRect/>
          <a:stretch>
            <a:fillRect/>
          </a:stretch>
        </p:blipFill>
        <p:spPr bwMode="auto">
          <a:xfrm>
            <a:off x="6524625" y="404664"/>
            <a:ext cx="2619375" cy="2535164"/>
          </a:xfrm>
          <a:prstGeom prst="rect">
            <a:avLst/>
          </a:prstGeom>
          <a:noFill/>
        </p:spPr>
      </p:pic>
      <p:sp>
        <p:nvSpPr>
          <p:cNvPr id="15364" name="AutoShape 4"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38188"/>
            <a:ext cx="2057400" cy="1543051"/>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sp>
        <p:nvSpPr>
          <p:cNvPr id="15366" name="AutoShape 6" descr="data:image/jpeg;base64,/9j/4AAQSkZJRgABAQAAAQABAAD/2wCEAAkGBhQSEBQUEhQUFRQUFxcXFBcYFRQWFRQUFRQVFhcWFBQXHCYeGBkjGhUUHy8gIycpLCwsFR4xNTAqNSYrLCkBCQoKDgwOFw8PFykcHBwpLCkpKSkpLCkpKSkpKSkpKSkpKSkpKSkpKSkpLCkpLCkpKSkpKSksKSkpKSwpKSwsLP/AABEIAMIBAwMBIgACEQEDEQH/xAAcAAAABwEBAAAAAAAAAAAAAAAAAQIDBAUGBwj/xABEEAACAQIDBAUGCgkFAQEAAAABAgMAEQQSIQUxQVEGEyJhcQcyQoGT0RQWIzRSU1SDkbMVJDNigqGxwfByc5Ky4UPC/8QAGQEAAwEBAQAAAAAAAAAAAAAAAAECAwQF/8QAIxEAAgICAgMAAgMAAAAAAAAAAAECEQMhEjEEE0EiURQyYf/aAAwDAQACEQMRAD8A5RtnbM4xMwE0oAlkAAkcAAO1gBeof6cxH183tX99Dbnzqf8A3ZPzGqDVJKgJ36cxH183tX99AbcxH183tX99QaMU6QE79Nz/AF83tX99D9Nz/Xze1f31CoVXFATf03P9fN7V/fQ/TeI+vm9q/vqDR0cUBN/TeI+vm9q/vpSbaxH183tZPfUECnI1p0gomHa+I4Tze1k99LO1J/r5vaye+o8aHlT8cJZgqhnY7lQZifwqXSLpDkW0sQf/ALTe1f31ZbGw+NxcoiwzTyNxIllsv+o3tWz6HeRKee0mOvBBv6u9pG8eQrs2xdiQYOIRYSNVUbz6R8TxrNsn6cafyR7VC3+EG9r5etlv/wBqx21MFtCBikvwtWHEPKVP4GvU+TmdaDLzUN4gGoso8hHak/CebTh1sgP4E0g7Xn+vm9rJ769IdK/JZg8cC2TqZj5rpoCf3gN9ca6U+S3F4MEsplS/noL6d4rSEkQzIHbU/wBfN7WT30X6bn+vm9rJ76bkwZW/G2/u8ajEVt+LFRO/Tk/183tZPfQG3J/r5vaye+oK1ZbJ2Y08qRRi7yMEUa7zxJ5CiTiNRsC7WxBF+um9q/voPtqf66b2snvrrWyPJJgwgixHXyTa55I2KojckW3aA58aw/TXyfTbOAZiJIGbKkoBBB5Ovoms45IS0U8coq6M1+m5/r5vaye+iG28R9fN7WT31GtaiyXrbijImnbc3183tZPfSTtqf6+b2snvqEaANHFDJh23P9fN7WT30R23P9fN7WT31DIojS4r9ATP03iPr5vaye+h+m8R9fN7WT31DAoGlwQzrPQ7Fu2CiLOzE57ksxJtK43k0Ka6E/MYvvPzXoVxSW2Uc22586n/AN2T8xqg1O2585n/AN2T/u1Qa6V0IFGBQFHaqAFHRUtEvTBBBaWsVPpHbW4A76ttj9HMRiiVwuHklPEgWUeJNS2MqosPf+9TNm7JkmkyQRvK9/NQE/idwrqfR7yByPlbGzZF0vFHvI5FuFdZ6PdF8PgY+rw0YQcTvZu8txrOwOQdGfITPL2sdJ1CcEjIZz4tuFdQ6OdDsHgezhYR1ltXYXY9+Y7vVWlvUd8Ry52vSsAG9ryW8BSPhAFgAB/UUhxe4pEkiWuzBdPCpk6KUWxbxWHHXjTisRa26ocOMjOiuCB31LjQk91tDUJ2JqS7HQwOnE0tl7NjYjjfcfGouIxSxrckADjWT2z0vuGXUJrewOo4WI3VMskYGuLDLI9DHSnoJs3FH0YpTftR7r/vcK5XtzyO4tGJhEcyE9kq6g27wa3EnSJfNQEj91WPHw1qr2ntuVVJjSUFTwRqw/lNPSO5eEvsjmcvQrGqxU4TEXB4RsR6iN9bTyc7POESbEyKyzhupjVlsYwVuXAPHhVlhuneMQgZJs2/KA1z36jSl47ackwLyghn3g6EW3XFVLyXJU0C8P1yu7I20el0tyM7nhcEi34UjDdP3dWgnRJoXtnSQm5tusd971WYlDqbGqeMXk80HnXOrjtHTJqX4tEXplsNYZFeG/UTAtEDvjPpRseJG/11mw2tbzpfBmwCG5vE5soHBxZifCw/GsGK9jx58o77PFzRUZtC5RupBFqPPzpaEHfr3VuYDZJpNKYa0VAw1NBhSKO9OwOq9CfmMX3n5r0KHQk/qMX3n5r0VcEu2Wc22585n/3ZP+7VCFWG20/WZ/8Adk/MaoNq3XQUFS0iJp2GO5AAJJsFAFyfDvro/RbyK4zE5XnAw0J1JbWYr/o4eNJsDnceG1F997AAXYnkBW16K+SjHYw36v4PGPTmUqT/AKU312Xo15Ptn7OIaOMyzXNpH7b99uAFaoTuReSyDW9zSsDD7A8i+AwwVp74iUG93Nlv3INLeNb/AA2HSNQI1VVG4KoUfgKjxSKSQiknmfN9RNOOdBnbxAqQHDiVuQNfD+9J64nW4A5WvSEBIIVQo5miZgFJBzHdp9KkAbwg2IOv8zTRa2hFhfdbceZp4A2uRYkAUbajUX/z/DR8Ar9p7QEETyyWIXUW9IncKwc21mZjJM12bUDcEXggqX0q2910xijJ6uI2NrWkk4jvUf1vWZxguL6ngB/Yd9ceedqker4uKlbLxOk8CsBISBa9xV2NrgRq8UoZCLgf+1hoOiwLK+K4EFIAf5yn/wDNWeKkISwyqvAKOz+FYxbSOicYsRtXpRI7XNrcL6AeIqHhelzLfd/KqvHyAXJNZfGY250/lUStvZeNJ6SOnwdP10OVQbd1LPlCI3W9ZGprkgntvJ13DifVUyKCVtFilLHgEax9dCUr0X6ofTebT8oLSAbhbeVpmbDtIQx1vY/jWd2B0cxEuIXrIJFiTtyZha4HmgDxtWqxk8guFhlPhGf5a1bi07ZnaaqBTbRwrWsNLVWRbGNwwYnmKvOulvY4af2Z99ORYpASD2GHokEE+N91VFWZyT2QJtunCyhFVHVo/lFZQym+5WB3jvrPdL9n4d4ExWGQQlpOrniBJ+VKlg8XJLXFq0m2OjTynr8OrSE2WSNdSvfEPSX+lWeF8k2IxOBuziGYt1iRONLDsgSHgbGtsTkpquiPIWH0b/scWkjpI0rWdIugGNwRPwiAlfrIxnj8NKzjQAnssDpx3g8q9NTTPGa/RHLUYWiZLbwe+iFVZNBZKSaUTRGmB1ToT8xi+8/Neio+hPzCL7z816FcEu2WXHSHyFOUebCzmSRi0nVOoUNmJYqrc9eNcq2tsWbDSGPEQvG4NrMuhP7rDQ16vhxb9kAFrjeosg04k8aVitnJOoGIjR7EFcwBsRuIPA1ougOYeTroZFs+EYnFBWxDLmAYAiBTqMnNzW8w21WxABYGJB2gb6yKPp8h3UNqdF4pCDvykEKSbX599Ve0sNKL3FkXeF1LjkOVMaRo48duECBr8SbADjbnTpwyAnrD1hOoU628BWUw8bnI18mXze5eVudWT4yNRYli8lgLHtuL8uApj4l45Z1GUhFG+2ptRR4he0EGZ94vpc+NV7RtHlsCyk6AHKE/1386pLTOL30B421/hXeaKETG1FpCFJ4X3HuNNPPkuqrlH0jvPgN5qM4u379hrvJHcOBpbyWFspLcFGreJPCigok9Ydb37udU3Sza/wAGwcrjVmAVNbElzYm37oN/VVsmE07XZ/dBveuSeV/FyfDoYgCI44y6jUAljYk/0rKbpF4oqU6K74QEIHIW9Z3kf19dDEY44fEuHYOvVI0bDSzuL7vC9ZxdpFzbcRu9VRds43sr9ImxPcN1eetuj2YyNFielGW2pZ3sAOJJ3VZ4vEsqDOe1bnWK6LyL1rzPr1K5kU8XbQH1HWi2p0iMjG9acBuVkvbONzXF6z4fWo8+KLGo5xBtarjj/ZLyqHRrujOPjiLzMqs4IRA2oU2vn/tWkh8pMw1ZswPDQAeFt1c0jlyjTdRmcjjUyxu9GkZRauR0p+mGc3zuhHAOSp9VKh6dte2c+OauZjF2pv4QaPUyZZI9I6hN0+k3Bz4gmpOzumgmumIVJlGmuj2Omjc65SMU3OnUxJGt6XraJVM7Xh8K6IDs5lltvw8jZXQfuyVrNk9LDYLOpSS9mU7wOfeK4JsrpZLEwIY2G8X3+uugbK8oasBnCNcWJIBYeuqUuJjPFyOuw4hJBZSGUjdoQb1k+k3kkwGMBPVdRJweIBTc8Su5qqoOl0d7LlBXvsK0myOmSSOEfQtorDVSeXca3hkvs48njOO1s4v0m8i+OwxJhAxUW/Mtg4X95Dx8K5/iMLlJDBkbirAqR6jXsrrPV/nGqnbvRPCYxcuIhR/3rWceDDWujk0cp5HEQG//AMpqRbV2vpH5ACCXwEwHKKT+z7q5jt7oxicE2XFQuh4Na6N4MNKuMxUbXoT8wi+8/NehSuhI/UYvvPzXoVyye2M7VHinOUKygW83RjoOY3XpkSsSQBvOq+f+A3CokHVyAhHbQ9oKtkzDeGenpsQyowAGpGfQqigbiGGprddDJsc1ySNCNLHep5svAd9S1kDXByvYbxbT8KpCc15R5y6Em4Vx3KNW9dTEiJHYUa2zE9hfUBrSAGI2SG807uB0qoxcXVHPlJYaAjVgOY7q0cgUb5AO4Wv6762pQeOTS3rIt/OgqzILtS7qspLuDdQhskY+lPe2tWUM1yZFbMCDeQG7EbrRoeA51J2j0cikXVcwJ1toWK/SI3iqSXZkkbDKWuTYm2UxxfRQbvXRYy6w8gzMkjKqhR2QSZOeZn4eFS/0qMp6rcumdt347zVNDhk0LZrDgDbP3ud9TY8cJezGAMu97WCNwuvGqJJbSqWub3tdSd/iqVmfKNsHr8IZFXrJYO0uo6xkOrK37oHat3Ve4pyrdrtaAXUfKu3K25RVb0k2sYIWAy9ZIcsagG1jq4kPMLeolSWyoJuSo4Li5TFILroRmB7j3VC2tjg4AtrWs6c4FFihljIZe0jfSzDUfwi9YF0Ja28njzvXKkm7R6bdRLDYbkrKB9EeuxvUCfQ1ZYHZzxzFTrcEH8L1V4gdqrfZknKhIbSmAdacY6U0grRIyyS2iVBJT7Ye4uN9Q0NPob8aitminaojM9ANQlTWkBa0owblY6HpYlpjLSdaXGyvY4k5JafinI3GqwS09HJUPGjWOey8j2o3rFX2x+kxWysd50IO47waxqTaUtcTurFxaZ0KXJHpzo3t04qBXH7RBZl4sw0zeFXMeKA87xJ5HlXF+g3SBonUg6GwI512HC49ZU0y5hqQRu8a6IS5KmefmxceiyWUNy7gf7im8bhI5UMcqK6kaq4DKRVc6i2+17XIPbvyXuqQs8i2zDfoFGoXvZudapL4cxTfE3Cx9iOJUQXIUbhmOYgesmjqynnBYn/N1CuaS2xlN8FHnSyFwTdfRSP1DiOZqwigAYkkkniTcG3IbqppZSSBIMsd7kHTMeFwNTUzDTgkFT1bH0Tbd3Dka6l0UhzGIEIaPMjyNZiq5mYDUC5NkF+NJEl7KSytucIc5cDdeTcBRMCyssrlULWVVGW4OlmflU+BVjURKoEagAKNR/Ed9MBqCW53hW0vbtWAO53NhvpQxAbQMMyXtlvksTrcm2vfUHGyKGKAZd1nfSBWbcAvp871IeXIEc6qVKOZBZQw3FFG+5voKRJaxyp5pzXAvqbi3c26jaVSvaXsjjVeTewawU+aGuM3HRRp6qcfEnS5K3a4zCwItbLkGtjUgKm2aCOyQwNRVRkNt3DSp8UgJ00BANjYEE7r+kL092XHa0HE6gfjSHyKvCFYrkAlz5zX1t9Gsr0+jcxxTSDLfMioLscxOZRcaLcca2suz+KFW8KrcZswShlYuoIy2G7MdQ1jxBtrSkr0zTG6lyOHbcxTJEUkRbXFrHUcwT41keuswK8N1avppAUxEkLAgxnXvO+/hxql6P8AR98Zio8PGQGkzWLA5RlBOtuGlvXWMInoTl+NlxsBg8i5j6Jv41mtoIBIwHM/1rQRbNeLsyAqwLDmLqbHXlRvh1F7qLnjai6I5WZV4TSBFVvjMPY1CdapMzaIppStSWGtCrshoXI16FqSlLvQVFgVaUY6NRTgGlJmnZXSrY0kPTuJ30xetF0cEtS0Po9OpUVDUqMiocTox5DQ7C2vkIG6unbG6QaKRow1U8/HnXFla1bDo5tUFQCfN0rnmq6OqLTOwx9L43t1mUP3C1W0O2oyLXsD6O835k1yeUM1iN/Dwq1weM6te03vrJZpJi/jwZ0VsQpOhFHWZ2bj1eJWBve//Y0Kv2N7OSWNJtBtKSbadokKTcqWubWPOncHIykBj27nKGXfbiH4W5d9Myo5aysC0g1YhRFkVjmEY3lwLXtS4cQCrXDWvlUNoWIt27HUL316CWjFE7DY1yQJCoVLh1t52Y9k34AGpUEqXARvPNuNjfdbu0NVKYrKe0Lkecp0APAA/Stw3UoiwbIzEGwcXvYA3yg7wTzp0BbRwJ1mcdlrWyt2o7bwVU7z30UMMpmfsBEuRcnO0qlRZkU6R631qLLtA5lURKbalWLEgHQBWGg50EaRkjZnsSSJFuy6EkWVjroANaVCoTBGMjodSoIkjjbrWQk3U59MoA/CpMbiULHGSAvacgghwB9edCaVDGiRGONAFIIy3sWB07TDzs19TTeF2WBH1LBBDoRh41AjTkM+866mpoKJglUMVzXLZQwXzhbcXkOhB3d1T44Tc3yqpW2UalWvxJ0t31STYg+bFF1gQhZM91jROUQ3uQbHlpTkEqyM7gkt5h6wZSQvGNN5S/qNFAWwWPS7MbEiw0uRwtTiFZE1Sxva19bc/wC9VUDAF2XPZ7Fc7Mch3FVi3oNKcxG0EiCliEAIFtAxZtNFGpJ32qRJGa6ceTNdoSiaGYQzKuSS6lldR5ptwbvqmi2Nh9hYSR5GMuKxN4VkGhXNoci+io3k8bV0hNtK0mS5XfbMAoIFtdda475SojiMXNIXFlYRpvyqqjXKPpE8amWlo6MalJ8X0Qnj7IU27AFjzPP+KoWJjuL/AM6rYdv5MsUo1GmbmPRqx63nqG3d1YUdLVaKjaMQtVO61pMbFcVQzx2pxJv4V0lIp2SkVoJib0atQK0iqJSokRmnqixmpDHSoNPhAxDa0zTkp1putl0efLsMGnVamaMGmClRLSSpuAxhVrj11VpJTyS1nJHVDIjpmzekEYUZjYiqnbG3QzHKbisfHiDzo5MSedczxWzoWRI6t0SxhODjN+Mn5r0Kg9C3vgYvGT816FDgcjnbbN91JdmJKTKLsjrdY8M262Qas2mpGnOkOmdV6uQpmGbr3sSw+hGLarfQDmRSZZHDvksx1Wy9mCO/GUj9oTx5U5isYYlvM0WRQP1tlAjiLEfJpCPOF9Bbxr0F0YgM3ZI0NiLRXBxBYC56zk19fCiw7XbRg1x8oB56jio4ZxpUXGYjOC/VzWlIjJ6oCWdVbM2R76R2+larDC4QNGOsiWM5mZUS5smgQyHi+huN1MpEiE3uy2dtAFLZf+VQExBBuzZu3Zs1yO1oUNtwFhrTz4rNIEQBAD23PZQA+aNdCb99PLCo7Q7Q15WY9y8xagBUOHZpVZmGUrbJayq17gR8iN+u+p+HnI3kyWJ5Bh/q4EdwqnxGNVvQLIQpKHmVPod3Gk/D8keYlQgIANrBi2gQgf5apAvcKiBnbM7ngrMD1N/RUDgajbRTOyOj9W6jL1oAL5C2qrfS3q0qnbahll7Kgqh89dyk8Xc7x3C9KxUbMCOsYKQbEACRSeIb6J/ppQFE5NpkPlLqzKQocA9aWN/2h3BD9LdUGXGsyNlAEqdtEQrLO4Gj3cixN9xHhQwgUZmjuOstnJOa5UW/CkJh7MGzBbMWsMqFmAsoaU7l4mooqhSYku6kpYlWkQ5usZTazq0nm3a1sttCDWQ6S7XgfFLFKti8CsGLqbtY2BCgANVh0h2gyIwIzRgs0QXsojkekfSjvm1rmu3dpicDOQxGodVy5B9WOYqZIuMmmUu0pSXa/P8AkNKn7E2pcdWx04GqfEA319RplWINxRxtEym+Vm3LmoONiuLiomz9q5hZt9TxKD31jx4s6E01Zn5zram1Wp+OwgBJHGoiR1QwilIZasMJFrc1DxT9o8r04vYSQ2ppxgbUx1oFKXGVfEh5EiPINaRTk1r6U3V0cUuwUKBoqBB04tN0sNQVFjymku1ID0GalRo5aOp9CT+oQ/efmvRUOhHzCH7z816Fc77ZmdGupQLaO5Y9UUJ6nMWIJduJHEc706AD2Soci4JdfkIiCLrGvpX3huFqKHBJqoFkBziKM5VZwSSzDW7cTqKPD7ZR2RY0JjXR3PYWAtuXKdWO8HlcV1p6KESiOEZs0gLHLrndjc30jvuG/uFQ8XiWZnyuZIkQERRX+EPKT2RbegXjfQ3qQ2FVQxEjsXZmXESWZYju6uMaWsNLa5qajZjYR5upCFmkAC4uZzYFUBtYc77xTAiBY2lzykyO6M0kWa8EKKcjSOy9lZF3f+1L2cPlLoSy5HDyaZEYAZFiA8/MtrsOVPmGNswKoqsB1kYUDOAMilzfQ23jcDvpsYqMOI0BYKDfIPk0yjc7cCBakA5LHHBGSHYFjozC7m5sI1A1K61W4zEKctgNBlcKbqVva9vRYHjvpIYKXjLSP2QxxB3nN6MfNl8KRgy5stz1aXBd1HWO1rrmtu10t66B0N7TtIx3xFRnQ3sjC4BuBpfdS48TIFNlDS8FY9nQ2uWHdrTnwQ62OpBBNtTcjTWmTLk0DZmIIvl7N10ygD0uPfQMkTYgRhc5sxIAyDzmO4W4DvNRNpRyOlms0fndnL1sRKEMVv2XBGlj40kT3bt2GcAHNdkbL6NxuPKjxGOCtkOgtfQE620F+ZGtSUYXpITmkjzFljYZVZuyAyLYMF0v3Vm5XUkE630H0FtyrWdKImLXbKBqUVRqNPTPEVlrA6MoB5cPVUSAgTdrcLAcTUR4Rz1q2ntbXd4VEaMnVfN5tvpxZL2QEfKdKt4MXoKq5Y+61CCS1ElZWOXF0WkxzGmBGQKVFiFtqaiYnHE6DdUqJrLKkSo8aqA31P8AKq6WYk03moi1UoJGEsrkCjoqMVVGIYoZaApa1144KWhDZorU/lvTTLWWXG4MSYkUdqNFqbh9nZ/TQeJrE1jFsgWo6sX2HJwyt4MKhy4Zl0YWpWKUWjqHQn5hD95+a9Cj6ED9Qh+8/NehXO3tgbmdryLkLNmcLHFDmyllYteaQaKAdW5ijfEF2OcEykMcwQGKGQm+VrasGt550terD5Zy4lypFfsJGcrSLbfOQNQTuAse+kyxyCRCFIA0QIwEeW3/ANzbVW5cCK6l0UiBFiFY57/s2BDSKRGl016iL0iG0F9eNOrjQ0STl3iZyS7PHnnVb2KiPcV3HMN16UoU5njZiUJ1eywow3hb7+V6Y2fKFVWWRetxCF5mkNmNj50KkaLuHDdVAPzYZAGjARncqQuezzAENa/o3A3bid9QWDJkVEXsEt8GVjlaQEljJP6TZSAQ2nZ0p3FxAR6MYw57fZzSvfRir+jcbuVIZAqCMDsL5kKkl2TiXb+1MY20chyuhjlLMSHVgI4OYzbrg1BcN2nDHKTeeYqd4Yg9XGN9xbtU9YmylQ6oxtFFpF2B2TL+8Bc34kUoI5kRwestfJITaNS29LbjYa+NJlC4ZGZRe4A0OcdpuZAHiKbmyxqkUaZmJJVBcm5OjFuC3334U/1kr+aAo7V2kG8XGQxi/K9KE6QoVB7RGa1xna28r3H6NIRGGFIUnKLnRhmNkPdwPHXfTEkt1CWIva12Jbnv4nvHCpiQmQZmvHcaoGv2eBPI86RjJVYkJYvxbhGfHvoAyfSPAlo2ZX7a7xlsLd3/ALWMmF+yb6a/6vXXQ9swExsGIC5cpa9rk8e/lWFmwxW9zfv4BeRNZyGQmj5H1H30xKORse/d6qcmm4LYnlTMkumq2oRIgwj18TUKcWNSsRLl77/yqAzXqiWFehQoUEBUKFCgAxQBoqMU7AVejBpFKreEqExxWpTKDTamlqa7YuM1UiBxMPyoNGacikpqfEE1wZcLi/8ADoU1Q20ppLSeukE3oVloTk39Oq9CT+oQ/efmvQodCfmEP3n5r0K5n2yTpuLxBQKQjvc5ezYZb7iRvt7qqcNNacxyzGVwCwyArFlYgjrHHZVxa2QaC9Xb8+elx76h4zALIsaksqRvmCJlVHaxHb0131vEsiOGeaQgq0aLYSSD5LNa4KAeeVOna00pTyKcrnN1hUr8KkVWXhmRYzuPLhuop8OcqqQCv0Qcscanecu9id1vXUPE4VxISO3ci0jtYIoGgVNwI76sB9Jsl/NWPOApILSyZluzqm5dd9R8Vo5V8w3ZFiv1jW3mQ8FsR2aTjXMYzqzB9zSBczNzGTcPEVCyBTn1SArfMC3Xu9+JPfQNFkZAGAKlmuBljIC29ISX0tRYnEBXIsGXzkGixoDoE5Fr8qiTsxymRWAXXq0teT96biKQYs6FCFdSQyovmo4NwS28WoGPrC6WZCmQrfrXbsb+0FQc+HhT8DR+eVtxDMoLFjoCnGxFQUNx6MkieluRBxA9G450+JNQ5ZXuNXvbJwsnA2oAKWZmT5Xshv8A5Dz3sdLtwv8AhSJ06wBHCsNGSJNLA7jIw3t/ajjCFlKkBTcFn8+S+9QOF6daLMpFurU6BVIDEKf/AKE65aAK7Gg52C9prWNxeEKAMyerQ1jekGzAly7ascxYGy35ZeIrb46ZkHYTNbTKDqvInnWN6QxZypltdNeydCO/vqQMlIh38OGlqiTYsXNt/Op215TbTzT6XPuqlJoMmAmioUKBAoUKFAAoUKFAAoUKFAApV6TQpp0AsGjzUihWiyMB5XpTm9MqacBrshLmqZNDZFJp1hTRFcmTHxeijq3Qj5hD/H+a9Ch0I+YQ/wAf5r0K4X2xlZs7ygYjBYmZb9bD1smaNjuHWN5prpGwelmGxq3hcB7XMT6MPDnXCNrsRip/92T8xqRFLY3F1b6Skgit+kVZ6JklsddD/mlRXH+Gub9H/KZJGBHil61BYCQeeo5kca3+E2jFMgaGQSKeFxmHiKOQ1sZlw0YYO17jdcmwPcKZ+GGTMqiRSN7EDsnl4GrFowdDYjfYjjTTxm999z/Mc6pMuiGYBGLq+QOR1h3lhxNzw7qai3ZWGRcx6tVN2kA+kfokU32RIcuaVr37X7KLx5ilhu0TkykjtyE3Ww4oPRFMQ6UutnjABa4ijOunBhyo5kNy1gzkWUC3Vp4jiah5RkJViiE6sb52HceVS4Sqiy8Rcd/eaAHvg6r8q1s9hmb0Rb6IO6mMQ3WaLmCkXD/S56UxE7s3b1HFeHdvo8RjGU5ES7Edn6KmgBrElYU3NluBpqST/Wsftl7MRIB2j2VHnBe+tKSwzWJMhtdj5qH90VUbZiVflHIzWsz2/oKTEzF7TwpsbkaHsqNwHfVNWk2jCWAsQFb1E1nXQgkUjNiaFHahagQVCjtQtQAVCjtQtQAVCjtQtQAVCjtQtQAVHQtQoAMGlA0ihWqyUA6DSWFEKUK6OSmqEdT6EfMIfvPzXoqV0JH6jF/H+a9FXmSjtlFzPsHDl2Jw8JJYkkxISSSbkm1JHR7DfZ4PZR+6ioVm2McXo/hvs8G76qP3VP6N7HgSa6QxKbb1jQH+QoUKVsaNYcKl/MX/AIii+Cpp2F/4ihQoTZRGxeBjyt8mmu/srr46U3FgI7gdWlsv0V91FQp2wCk2fFf9mm76C+6krs6LOPk4930F91ChRbAUMBHmPyaf8V91OrgY8v7NP+K+6hQotgI/R8eX9mn/AAX3VW7R2RCy2aGIjvjQ/wBqFCi2IrMfsLDkLeCE/dJ7qhydH8Nc/q8Hso/dQoU0yRPxfw32eD2UfuofF/DfZ4PZR+6hQp2APi/hvs8Hso/dQ+L+G+zweyj91ChRYA+L+G+zweyj91D4v4b7PB7KP3UKFFgD4v4b7PB7KP3UPi/hvs8Hso/dQoUWAPi/hvs8Hso/dQ+L+G+zweyj91ChRYA+L+G+zweyj91D4v4b7PB7KP3UKFFgD4v4b7PB7KP3UPi/hvs8Hso/dQoUWAPi/hvs8Hso/dQHR/DfZ4PZR+6joU02Iu9nbPjWJQsaKBewCKAO0TuAoUKFZtjP/9k="/>
          <p:cNvSpPr>
            <a:spLocks noChangeAspect="1" noChangeArrowheads="1"/>
          </p:cNvSpPr>
          <p:nvPr/>
        </p:nvSpPr>
        <p:spPr bwMode="auto">
          <a:xfrm>
            <a:off x="63500" y="-738188"/>
            <a:ext cx="2057400" cy="1543051"/>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15368" name="Picture 8" descr="http://t0.gstatic.com/images?q=tbn:ANd9GcRdaTSu_3S3v_bOllmg_WZPc27JrNHv0R1zHWFY5krwMIoj356OWA"/>
          <p:cNvPicPr>
            <a:picLocks noChangeAspect="1" noChangeArrowheads="1"/>
          </p:cNvPicPr>
          <p:nvPr/>
        </p:nvPicPr>
        <p:blipFill>
          <a:blip r:embed="rId3" cstate="print"/>
          <a:srcRect/>
          <a:stretch>
            <a:fillRect/>
          </a:stretch>
        </p:blipFill>
        <p:spPr bwMode="auto">
          <a:xfrm>
            <a:off x="6516216" y="3356992"/>
            <a:ext cx="2448272" cy="2663950"/>
          </a:xfrm>
          <a:prstGeom prst="rect">
            <a:avLst/>
          </a:prstGeom>
          <a:noFill/>
        </p:spPr>
      </p:pic>
    </p:spTree>
    <p:extLst>
      <p:ext uri="{BB962C8B-B14F-4D97-AF65-F5344CB8AC3E}">
        <p14:creationId xmlns:p14="http://schemas.microsoft.com/office/powerpoint/2010/main" val="3248936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1" end="1"/>
                                            </p:txEl>
                                          </p:spTgt>
                                        </p:tgtEl>
                                        <p:attrNameLst>
                                          <p:attrName>style.visibility</p:attrName>
                                        </p:attrNameLst>
                                      </p:cBhvr>
                                      <p:to>
                                        <p:strVal val="visible"/>
                                      </p:to>
                                    </p:set>
                                    <p:animEffect transition="in" filter="fade">
                                      <p:cBhvr>
                                        <p:cTn id="16" dur="100"/>
                                        <p:tgtEl>
                                          <p:spTgt spid="3">
                                            <p:txEl>
                                              <p:pRg st="1" end="1"/>
                                            </p:txEl>
                                          </p:spTgt>
                                        </p:tgtEl>
                                      </p:cBhvr>
                                    </p:animEffect>
                                    <p:anim calcmode="lin" valueType="num">
                                      <p:cBhvr>
                                        <p:cTn id="17" dur="400" fill="hold"/>
                                        <p:tgtEl>
                                          <p:spTgt spid="3">
                                            <p:txEl>
                                              <p:pRg st="1" end="1"/>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1" end="1"/>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1" end="1"/>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1" end="1"/>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4" presetClass="entr" presetSubtype="0" fill="hold" nodeType="clickEffect">
                                  <p:stCondLst>
                                    <p:cond delay="0"/>
                                  </p:stCondLst>
                                  <p:childTnLst>
                                    <p:set>
                                      <p:cBhvr>
                                        <p:cTn id="24" dur="1" fill="hold">
                                          <p:stCondLst>
                                            <p:cond delay="0"/>
                                          </p:stCondLst>
                                        </p:cTn>
                                        <p:tgtEl>
                                          <p:spTgt spid="15368"/>
                                        </p:tgtEl>
                                        <p:attrNameLst>
                                          <p:attrName>style.visibility</p:attrName>
                                        </p:attrNameLst>
                                      </p:cBhvr>
                                      <p:to>
                                        <p:strVal val="visible"/>
                                      </p:to>
                                    </p:set>
                                    <p:anim to="" calcmode="lin" valueType="num">
                                      <p:cBhvr>
                                        <p:cTn id="25" dur="1" fill="hold"/>
                                        <p:tgtEl>
                                          <p:spTgt spid="15368"/>
                                        </p:tgtEl>
                                        <p:attrNameLst>
                                          <p:attrName/>
                                        </p:attrNameLst>
                                      </p:cBhvr>
                                    </p:anim>
                                  </p:childTnLst>
                                </p:cTn>
                              </p:par>
                            </p:childTnLst>
                          </p:cTn>
                        </p:par>
                      </p:childTnLst>
                    </p:cTn>
                  </p:par>
                  <p:par>
                    <p:cTn id="26" fill="hold">
                      <p:stCondLst>
                        <p:cond delay="indefinite"/>
                      </p:stCondLst>
                      <p:childTnLst>
                        <p:par>
                          <p:cTn id="27" fill="hold">
                            <p:stCondLst>
                              <p:cond delay="0"/>
                            </p:stCondLst>
                            <p:childTnLst>
                              <p:par>
                                <p:cTn id="28" presetID="24" presetClass="entr" presetSubtype="0" fill="hold" nodeType="clickEffect">
                                  <p:stCondLst>
                                    <p:cond delay="0"/>
                                  </p:stCondLst>
                                  <p:childTnLst>
                                    <p:set>
                                      <p:cBhvr>
                                        <p:cTn id="29" dur="1" fill="hold">
                                          <p:stCondLst>
                                            <p:cond delay="0"/>
                                          </p:stCondLst>
                                        </p:cTn>
                                        <p:tgtEl>
                                          <p:spTgt spid="3">
                                            <p:txEl>
                                              <p:pRg st="3" end="3"/>
                                            </p:txEl>
                                          </p:spTgt>
                                        </p:tgtEl>
                                        <p:attrNameLst>
                                          <p:attrName>style.visibility</p:attrName>
                                        </p:attrNameLst>
                                      </p:cBhvr>
                                      <p:to>
                                        <p:strVal val="visible"/>
                                      </p:to>
                                    </p:set>
                                    <p:anim to="" calcmode="lin" valueType="num">
                                      <p:cBhvr>
                                        <p:cTn id="30" dur="1" fill="hold"/>
                                        <p:tgtEl>
                                          <p:spTgt spid="3">
                                            <p:txEl>
                                              <p:pRg st="3" end="3"/>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400600" cy="6192688"/>
          </a:xfrm>
          <a:gradFill>
            <a:gsLst>
              <a:gs pos="48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lnSpcReduction="10000"/>
          </a:bodyPr>
          <a:lstStyle/>
          <a:p>
            <a:pPr algn="ctr">
              <a:buNone/>
            </a:pPr>
            <a:r>
              <a:rPr lang="es-CO" i="1" dirty="0" smtClean="0"/>
              <a:t>    Nota. Lo que realizó Satanás poco antes de la venida de Cristo, haciendo difícil la observancia del sábado, </a:t>
            </a:r>
          </a:p>
          <a:p>
            <a:pPr algn="ctr">
              <a:buNone/>
            </a:pPr>
            <a:endParaRPr lang="es-CO" i="1" dirty="0" smtClean="0"/>
          </a:p>
          <a:p>
            <a:pPr algn="ctr">
              <a:buNone/>
            </a:pPr>
            <a:r>
              <a:rPr lang="es-CO" i="1" dirty="0" smtClean="0"/>
              <a:t>  se repetirá antes de la segunda venida de Cristo, tanto que si alguien quiere guardar el sábado hoy, conforme Dios lo ordena, le es difícil conseguir trabajo, pero si es fácil guardar el día no autorizado por Dios.</a:t>
            </a:r>
            <a:r>
              <a:rPr lang="es-CO" dirty="0" smtClean="0"/>
              <a:t>  </a:t>
            </a:r>
            <a:endParaRPr lang="es-CO" dirty="0"/>
          </a:p>
        </p:txBody>
      </p:sp>
      <p:pic>
        <p:nvPicPr>
          <p:cNvPr id="97282" name="Picture 2" descr="http://t3.gstatic.com/images?q=tbn:ANd9GcRqv3OIMiiyqmTfAR2Ee9qcnT9NtHycm98RY7YBSWX4RgRWhtOQMA"/>
          <p:cNvPicPr>
            <a:picLocks noChangeAspect="1" noChangeArrowheads="1"/>
          </p:cNvPicPr>
          <p:nvPr/>
        </p:nvPicPr>
        <p:blipFill>
          <a:blip r:embed="rId2" cstate="print"/>
          <a:srcRect/>
          <a:stretch>
            <a:fillRect/>
          </a:stretch>
        </p:blipFill>
        <p:spPr bwMode="auto">
          <a:xfrm>
            <a:off x="5868144" y="404664"/>
            <a:ext cx="2952328" cy="2759199"/>
          </a:xfrm>
          <a:prstGeom prst="rect">
            <a:avLst/>
          </a:prstGeom>
          <a:noFill/>
        </p:spPr>
      </p:pic>
      <p:pic>
        <p:nvPicPr>
          <p:cNvPr id="97284" name="Picture 4" descr="http://3.bp.blogspot.com/-3KXUw5-Kaww/TiTJOybLN1I/AAAAAAAABqY/1KjDzqrJd_o/s1600/la-segunda-venida-de-cristo.jpg"/>
          <p:cNvPicPr>
            <a:picLocks noChangeAspect="1" noChangeArrowheads="1"/>
          </p:cNvPicPr>
          <p:nvPr/>
        </p:nvPicPr>
        <p:blipFill>
          <a:blip r:embed="rId3" cstate="print"/>
          <a:srcRect/>
          <a:stretch>
            <a:fillRect/>
          </a:stretch>
        </p:blipFill>
        <p:spPr bwMode="auto">
          <a:xfrm>
            <a:off x="5796136" y="3501008"/>
            <a:ext cx="3114303" cy="2910458"/>
          </a:xfrm>
          <a:prstGeom prst="rect">
            <a:avLst/>
          </a:prstGeom>
          <a:noFill/>
        </p:spPr>
      </p:pic>
    </p:spTree>
    <p:extLst>
      <p:ext uri="{BB962C8B-B14F-4D97-AF65-F5344CB8AC3E}">
        <p14:creationId xmlns:p14="http://schemas.microsoft.com/office/powerpoint/2010/main" val="2436142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97284"/>
                                        </p:tgtEl>
                                        <p:attrNameLst>
                                          <p:attrName>style.visibility</p:attrName>
                                        </p:attrNameLst>
                                      </p:cBhvr>
                                      <p:to>
                                        <p:strVal val="visible"/>
                                      </p:to>
                                    </p:set>
                                    <p:anim calcmode="lin" valueType="num">
                                      <p:cBhvr>
                                        <p:cTn id="7" dur="1000" fill="hold"/>
                                        <p:tgtEl>
                                          <p:spTgt spid="97284"/>
                                        </p:tgtEl>
                                        <p:attrNameLst>
                                          <p:attrName>ppt_w</p:attrName>
                                        </p:attrNameLst>
                                      </p:cBhvr>
                                      <p:tavLst>
                                        <p:tav tm="0">
                                          <p:val>
                                            <p:strVal val="#ppt_w*0.70"/>
                                          </p:val>
                                        </p:tav>
                                        <p:tav tm="100000">
                                          <p:val>
                                            <p:strVal val="#ppt_w"/>
                                          </p:val>
                                        </p:tav>
                                      </p:tavLst>
                                    </p:anim>
                                    <p:anim calcmode="lin" valueType="num">
                                      <p:cBhvr>
                                        <p:cTn id="8" dur="1000" fill="hold"/>
                                        <p:tgtEl>
                                          <p:spTgt spid="97284"/>
                                        </p:tgtEl>
                                        <p:attrNameLst>
                                          <p:attrName>ppt_h</p:attrName>
                                        </p:attrNameLst>
                                      </p:cBhvr>
                                      <p:tavLst>
                                        <p:tav tm="0">
                                          <p:val>
                                            <p:strVal val="#ppt_h"/>
                                          </p:val>
                                        </p:tav>
                                        <p:tav tm="100000">
                                          <p:val>
                                            <p:strVal val="#ppt_h"/>
                                          </p:val>
                                        </p:tav>
                                      </p:tavLst>
                                    </p:anim>
                                    <p:animEffect transition="in" filter="fade">
                                      <p:cBhvr>
                                        <p:cTn id="9" dur="1000"/>
                                        <p:tgtEl>
                                          <p:spTgt spid="97284"/>
                                        </p:tgtEl>
                                      </p:cBhvr>
                                    </p:animEffect>
                                  </p:childTnLst>
                                </p:cTn>
                              </p:par>
                            </p:childTnLst>
                          </p:cTn>
                        </p:par>
                      </p:childTnLst>
                    </p:cTn>
                  </p:par>
                  <p:par>
                    <p:cTn id="10" fill="hold">
                      <p:stCondLst>
                        <p:cond delay="indefinite"/>
                      </p:stCondLst>
                      <p:childTnLst>
                        <p:par>
                          <p:cTn id="11" fill="hold">
                            <p:stCondLst>
                              <p:cond delay="0"/>
                            </p:stCondLst>
                            <p:childTnLst>
                              <p:par>
                                <p:cTn id="12" presetID="43"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fade">
                                      <p:cBhvr>
                                        <p:cTn id="14" dur="100"/>
                                        <p:tgtEl>
                                          <p:spTgt spid="3">
                                            <p:txEl>
                                              <p:pRg st="2" end="2"/>
                                            </p:txEl>
                                          </p:spTgt>
                                        </p:tgtEl>
                                      </p:cBhvr>
                                    </p:animEffect>
                                    <p:anim calcmode="lin" valueType="num">
                                      <p:cBhvr>
                                        <p:cTn id="15"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6"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7"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8"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720080"/>
          </a:xfrm>
        </p:spPr>
        <p:txBody>
          <a:bodyPr>
            <a:normAutofit/>
          </a:bodyPr>
          <a:lstStyle/>
          <a:p>
            <a:pPr>
              <a:buNone/>
            </a:pPr>
            <a:r>
              <a:rPr lang="es-CO" dirty="0" smtClean="0"/>
              <a:t>11). </a:t>
            </a:r>
            <a:r>
              <a:rPr lang="es-CO" dirty="0" smtClean="0">
                <a:solidFill>
                  <a:srgbClr val="FF0000"/>
                </a:solidFill>
                <a:latin typeface="Agency FB" pitchFamily="34" charset="0"/>
              </a:rPr>
              <a:t>SE APLICA EL CELIBATO PARA LOS SACERDOTES:</a:t>
            </a:r>
          </a:p>
        </p:txBody>
      </p:sp>
      <p:sp>
        <p:nvSpPr>
          <p:cNvPr id="4" name="3 Rectángulo"/>
          <p:cNvSpPr/>
          <p:nvPr/>
        </p:nvSpPr>
        <p:spPr>
          <a:xfrm>
            <a:off x="323528" y="1340768"/>
            <a:ext cx="4896544" cy="5509200"/>
          </a:xfrm>
          <a:prstGeom prst="rect">
            <a:avLst/>
          </a:prstGeom>
          <a:solidFill>
            <a:schemeClr val="accent3">
              <a:lumMod val="40000"/>
              <a:lumOff val="60000"/>
            </a:schemeClr>
          </a:solidFill>
        </p:spPr>
        <p:txBody>
          <a:bodyPr wrap="square">
            <a:spAutoFit/>
          </a:bodyPr>
          <a:lstStyle/>
          <a:p>
            <a:pPr algn="ctr"/>
            <a:r>
              <a:rPr lang="es-CO" sz="3200" dirty="0">
                <a:solidFill>
                  <a:srgbClr val="FF0000"/>
                </a:solidFill>
              </a:rPr>
              <a:t>1 Tim.4:1-3</a:t>
            </a:r>
            <a:r>
              <a:rPr lang="es-CO" sz="3200" dirty="0">
                <a:solidFill>
                  <a:prstClr val="black"/>
                </a:solidFill>
              </a:rPr>
              <a:t>.</a:t>
            </a:r>
            <a:r>
              <a:rPr lang="es-CO" sz="3200" b="1" baseline="30000" dirty="0">
                <a:solidFill>
                  <a:prstClr val="black"/>
                </a:solidFill>
              </a:rPr>
              <a:t> </a:t>
            </a:r>
            <a:r>
              <a:rPr lang="es-CO" sz="3200" b="1" dirty="0">
                <a:solidFill>
                  <a:prstClr val="black"/>
                </a:solidFill>
              </a:rPr>
              <a:t>Pero el Espíritu dice manifiestamente, que en los postreros tiempos algunos apostatarán de la fe, escuchando a espíritus de error y a doctrinas de demonios; que con hipocresía hablarán mentira, teniendo cauterizada la conciencia, </a:t>
            </a:r>
            <a:r>
              <a:rPr lang="es-CO" sz="3200" b="1" baseline="30000" dirty="0">
                <a:solidFill>
                  <a:prstClr val="black"/>
                </a:solidFill>
              </a:rPr>
              <a:t> </a:t>
            </a:r>
            <a:r>
              <a:rPr lang="es-CO" sz="3200" b="1" i="1" dirty="0">
                <a:solidFill>
                  <a:srgbClr val="0070C0"/>
                </a:solidFill>
              </a:rPr>
              <a:t>prohibirán casarse ….</a:t>
            </a:r>
            <a:endParaRPr lang="es-CO" sz="3200" i="1" dirty="0">
              <a:solidFill>
                <a:srgbClr val="0070C0"/>
              </a:solidFill>
            </a:endParaRPr>
          </a:p>
        </p:txBody>
      </p:sp>
      <p:pic>
        <p:nvPicPr>
          <p:cNvPr id="14338" name="Picture 2" descr="http://t3.gstatic.com/images?q=tbn:ANd9GcSWGY8F4rslm12iRo9cJHA-Ej8H9SJFdwilRVjz1N_YsLbz2XxpjQ"/>
          <p:cNvPicPr>
            <a:picLocks noChangeAspect="1" noChangeArrowheads="1"/>
          </p:cNvPicPr>
          <p:nvPr/>
        </p:nvPicPr>
        <p:blipFill>
          <a:blip r:embed="rId2" cstate="print"/>
          <a:srcRect/>
          <a:stretch>
            <a:fillRect/>
          </a:stretch>
        </p:blipFill>
        <p:spPr bwMode="auto">
          <a:xfrm>
            <a:off x="5940152" y="1844824"/>
            <a:ext cx="2736304" cy="3888432"/>
          </a:xfrm>
          <a:prstGeom prst="rect">
            <a:avLst/>
          </a:prstGeom>
          <a:noFill/>
        </p:spPr>
      </p:pic>
    </p:spTree>
    <p:extLst>
      <p:ext uri="{BB962C8B-B14F-4D97-AF65-F5344CB8AC3E}">
        <p14:creationId xmlns:p14="http://schemas.microsoft.com/office/powerpoint/2010/main" val="27638467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120680"/>
          </a:xfrm>
        </p:spPr>
        <p:txBody>
          <a:bodyPr>
            <a:normAutofit fontScale="85000" lnSpcReduction="10000"/>
          </a:bodyPr>
          <a:lstStyle/>
          <a:p>
            <a:pPr algn="ctr">
              <a:buNone/>
            </a:pPr>
            <a:r>
              <a:rPr lang="es-CO" dirty="0" smtClean="0"/>
              <a:t>     Pablo amonesta contra los conceptos fanáticos que los gnósticos introdujeron en el cristianismo y que luego fueron perpetuados., </a:t>
            </a:r>
            <a:r>
              <a:rPr lang="es-CO" i="1" u="sng" dirty="0" smtClean="0">
                <a:solidFill>
                  <a:srgbClr val="0070C0"/>
                </a:solidFill>
              </a:rPr>
              <a:t>por el sistema monástico. </a:t>
            </a:r>
          </a:p>
          <a:p>
            <a:endParaRPr lang="es-CO" dirty="0" smtClean="0"/>
          </a:p>
          <a:p>
            <a:pPr algn="ctr">
              <a:buNone/>
            </a:pPr>
            <a:r>
              <a:rPr lang="es-CO" dirty="0" smtClean="0"/>
              <a:t>    Los gnósticos creían que </a:t>
            </a:r>
            <a:r>
              <a:rPr lang="es-CO" i="1" dirty="0" smtClean="0">
                <a:solidFill>
                  <a:srgbClr val="0070C0"/>
                </a:solidFill>
              </a:rPr>
              <a:t>toda la materia era mala y que había que reprimir y eliminar todas las pasiones del cuerpo material</a:t>
            </a:r>
            <a:r>
              <a:rPr lang="es-CO" dirty="0" smtClean="0"/>
              <a:t>.  De acuerdo con esta teoría, el matrimonio se convertía en una concesión a las concupiscencias de la carne, y por lo tanto era pecaminoso. </a:t>
            </a:r>
          </a:p>
          <a:p>
            <a:endParaRPr lang="es-CO" dirty="0" smtClean="0"/>
          </a:p>
          <a:p>
            <a:pPr algn="ctr">
              <a:buNone/>
            </a:pPr>
            <a:r>
              <a:rPr lang="es-CO" dirty="0" smtClean="0"/>
              <a:t>     Pablo aclara que el matrimonio es una institución de origen divino  y que combatirlo sería atacar la sabiduría infinita y los bondadosos propósitos de Dios .</a:t>
            </a:r>
          </a:p>
        </p:txBody>
      </p:sp>
    </p:spTree>
    <p:extLst>
      <p:ext uri="{BB962C8B-B14F-4D97-AF65-F5344CB8AC3E}">
        <p14:creationId xmlns:p14="http://schemas.microsoft.com/office/powerpoint/2010/main" val="3356398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100"/>
                                        <p:tgtEl>
                                          <p:spTgt spid="3">
                                            <p:txEl>
                                              <p:pRg st="0" end="0"/>
                                            </p:txEl>
                                          </p:spTgt>
                                        </p:tgtEl>
                                      </p:cBhvr>
                                    </p:animEffect>
                                    <p:anim calcmode="lin" valueType="num">
                                      <p:cBhvr>
                                        <p:cTn id="8"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Effect transition="in" filter="fade">
                                      <p:cBhvr>
                                        <p:cTn id="16" dur="100"/>
                                        <p:tgtEl>
                                          <p:spTgt spid="3">
                                            <p:txEl>
                                              <p:pRg st="2" end="2"/>
                                            </p:txEl>
                                          </p:spTgt>
                                        </p:tgtEl>
                                      </p:cBhvr>
                                    </p:animEffect>
                                    <p:anim calcmode="lin" valueType="num">
                                      <p:cBhvr>
                                        <p:cTn id="17"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Effect transition="in" filter="fade">
                                      <p:cBhvr>
                                        <p:cTn id="25" dur="100"/>
                                        <p:tgtEl>
                                          <p:spTgt spid="3">
                                            <p:txEl>
                                              <p:pRg st="4" end="4"/>
                                            </p:txEl>
                                          </p:spTgt>
                                        </p:tgtEl>
                                      </p:cBhvr>
                                    </p:animEffect>
                                    <p:anim calcmode="lin" valueType="num">
                                      <p:cBhvr>
                                        <p:cTn id="26" dur="400" fill="hold"/>
                                        <p:tgtEl>
                                          <p:spTgt spid="3">
                                            <p:txEl>
                                              <p:pRg st="4" end="4"/>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4" end="4"/>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4" end="4"/>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4" end="4"/>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29600" cy="792088"/>
          </a:xfrm>
        </p:spPr>
        <p:txBody>
          <a:bodyPr>
            <a:normAutofit/>
          </a:bodyPr>
          <a:lstStyle/>
          <a:p>
            <a:pPr algn="ctr">
              <a:buNone/>
            </a:pPr>
            <a:r>
              <a:rPr lang="es-CO" sz="3600" u="sng" dirty="0" smtClean="0">
                <a:solidFill>
                  <a:srgbClr val="FF0000"/>
                </a:solidFill>
              </a:rPr>
              <a:t>Dios mismo estableció el matrimonio:</a:t>
            </a:r>
            <a:endParaRPr lang="es-CO" u="sng" dirty="0" smtClean="0">
              <a:solidFill>
                <a:srgbClr val="FF0000"/>
              </a:solidFill>
            </a:endParaRPr>
          </a:p>
        </p:txBody>
      </p:sp>
      <p:sp>
        <p:nvSpPr>
          <p:cNvPr id="4" name="3 Rectángulo"/>
          <p:cNvSpPr/>
          <p:nvPr/>
        </p:nvSpPr>
        <p:spPr>
          <a:xfrm>
            <a:off x="395536" y="1268760"/>
            <a:ext cx="5616624" cy="5078313"/>
          </a:xfrm>
          <a:prstGeom prst="rect">
            <a:avLst/>
          </a:prstGeom>
        </p:spPr>
        <p:txBody>
          <a:bodyPr wrap="square">
            <a:spAutoFit/>
          </a:bodyPr>
          <a:lstStyle/>
          <a:p>
            <a:pPr algn="ctr"/>
            <a:r>
              <a:rPr lang="es-CO" sz="3600" dirty="0">
                <a:solidFill>
                  <a:srgbClr val="FF0000"/>
                </a:solidFill>
              </a:rPr>
              <a:t>Gén.2:18. </a:t>
            </a:r>
            <a:r>
              <a:rPr lang="es-CO" sz="3600" dirty="0">
                <a:solidFill>
                  <a:prstClr val="black"/>
                </a:solidFill>
              </a:rPr>
              <a:t>Y dijo Jehová Dios: </a:t>
            </a:r>
            <a:r>
              <a:rPr lang="es-CO" sz="3600" u="sng" dirty="0">
                <a:solidFill>
                  <a:prstClr val="black"/>
                </a:solidFill>
              </a:rPr>
              <a:t>No es bueno que el hombre esté solo</a:t>
            </a:r>
            <a:r>
              <a:rPr lang="es-CO" sz="3600" dirty="0">
                <a:solidFill>
                  <a:prstClr val="black"/>
                </a:solidFill>
              </a:rPr>
              <a:t>; le haré ayuda idónea para él. Entonces Jehová Dios hizo caer sueño profundo sobre Adán, y mientras éste dormía, tomó una de sus costillas, y cerró la carne en su lugar.</a:t>
            </a:r>
          </a:p>
        </p:txBody>
      </p:sp>
      <p:sp>
        <p:nvSpPr>
          <p:cNvPr id="5" name="4 Rectángulo"/>
          <p:cNvSpPr/>
          <p:nvPr/>
        </p:nvSpPr>
        <p:spPr>
          <a:xfrm>
            <a:off x="5940152" y="4581128"/>
            <a:ext cx="3024336" cy="2308324"/>
          </a:xfrm>
          <a:prstGeom prst="rect">
            <a:avLst/>
          </a:prstGeom>
          <a:solidFill>
            <a:srgbClr val="FFFF00"/>
          </a:solidFill>
        </p:spPr>
        <p:txBody>
          <a:bodyPr wrap="square">
            <a:spAutoFit/>
          </a:bodyPr>
          <a:lstStyle/>
          <a:p>
            <a:pPr algn="ctr"/>
            <a:r>
              <a:rPr lang="es-CO" sz="2400" dirty="0">
                <a:solidFill>
                  <a:prstClr val="black"/>
                </a:solidFill>
              </a:rPr>
              <a:t> </a:t>
            </a:r>
            <a:r>
              <a:rPr lang="es-CO" sz="2400" dirty="0">
                <a:solidFill>
                  <a:srgbClr val="FF0000"/>
                </a:solidFill>
              </a:rPr>
              <a:t>(verso 22).</a:t>
            </a:r>
            <a:r>
              <a:rPr lang="es-CO" sz="2400" dirty="0">
                <a:solidFill>
                  <a:prstClr val="black"/>
                </a:solidFill>
              </a:rPr>
              <a:t> Y de la costilla que Jehová Dios tomó del hombre, hizo una mujer, y la trajo al hombre.</a:t>
            </a:r>
          </a:p>
        </p:txBody>
      </p:sp>
      <p:pic>
        <p:nvPicPr>
          <p:cNvPr id="12290" name="Picture 2" descr="http://t0.gstatic.com/images?q=tbn:ANd9GcSRa5Tuhu-QWGB9xPLx57-emRWT5cHvv5uLMdM-iAsA3etIJhuV"/>
          <p:cNvPicPr>
            <a:picLocks noChangeAspect="1" noChangeArrowheads="1"/>
          </p:cNvPicPr>
          <p:nvPr/>
        </p:nvPicPr>
        <p:blipFill>
          <a:blip r:embed="rId2" cstate="print"/>
          <a:srcRect/>
          <a:stretch>
            <a:fillRect/>
          </a:stretch>
        </p:blipFill>
        <p:spPr bwMode="auto">
          <a:xfrm>
            <a:off x="6084168" y="1412776"/>
            <a:ext cx="2808312" cy="2938636"/>
          </a:xfrm>
          <a:prstGeom prst="rect">
            <a:avLst/>
          </a:prstGeom>
          <a:noFill/>
        </p:spPr>
      </p:pic>
    </p:spTree>
    <p:extLst>
      <p:ext uri="{BB962C8B-B14F-4D97-AF65-F5344CB8AC3E}">
        <p14:creationId xmlns:p14="http://schemas.microsoft.com/office/powerpoint/2010/main" val="40171474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linds(horizont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5987008" cy="3528392"/>
          </a:xfrm>
        </p:spPr>
        <p:txBody>
          <a:bodyPr>
            <a:normAutofit lnSpcReduction="10000"/>
          </a:bodyPr>
          <a:lstStyle/>
          <a:p>
            <a:pPr algn="ctr">
              <a:buNone/>
            </a:pPr>
            <a:r>
              <a:rPr lang="es-CO" dirty="0" smtClean="0"/>
              <a:t>   </a:t>
            </a:r>
            <a:r>
              <a:rPr lang="es-CO" dirty="0" smtClean="0">
                <a:solidFill>
                  <a:srgbClr val="FF0000"/>
                </a:solidFill>
              </a:rPr>
              <a:t>Gén.1:28</a:t>
            </a:r>
            <a:r>
              <a:rPr lang="es-CO" dirty="0" smtClean="0"/>
              <a:t>. Y los bendijo Dios, y les dijo: Fructificad y multiplicaos; llenad la tierra,</a:t>
            </a:r>
          </a:p>
          <a:p>
            <a:endParaRPr lang="es-CO" dirty="0" smtClean="0"/>
          </a:p>
          <a:p>
            <a:pPr algn="ctr">
              <a:buNone/>
            </a:pPr>
            <a:r>
              <a:rPr lang="es-CO" dirty="0" smtClean="0"/>
              <a:t>    Y vio Dios todo lo que había hecho, y he aquí que era bueno en gran manera</a:t>
            </a:r>
            <a:r>
              <a:rPr lang="es-CO" dirty="0" smtClean="0">
                <a:solidFill>
                  <a:srgbClr val="FF0000"/>
                </a:solidFill>
              </a:rPr>
              <a:t> (Gén. 1:31)</a:t>
            </a:r>
            <a:r>
              <a:rPr lang="es-CO" dirty="0" smtClean="0"/>
              <a:t>.</a:t>
            </a:r>
          </a:p>
          <a:p>
            <a:endParaRPr lang="es-CO" dirty="0"/>
          </a:p>
        </p:txBody>
      </p:sp>
      <p:pic>
        <p:nvPicPr>
          <p:cNvPr id="11266" name="Picture 2" descr="http://t1.gstatic.com/images?q=tbn:ANd9GcThAWdVJzMbRAUPbz4wkZbhT-inA2wE9cBn0ntptMuqVp_Daoyi_g"/>
          <p:cNvPicPr>
            <a:picLocks noChangeAspect="1" noChangeArrowheads="1"/>
          </p:cNvPicPr>
          <p:nvPr/>
        </p:nvPicPr>
        <p:blipFill>
          <a:blip r:embed="rId2" cstate="print"/>
          <a:srcRect/>
          <a:stretch>
            <a:fillRect/>
          </a:stretch>
        </p:blipFill>
        <p:spPr bwMode="auto">
          <a:xfrm>
            <a:off x="6444208" y="620688"/>
            <a:ext cx="2362200" cy="3240360"/>
          </a:xfrm>
          <a:prstGeom prst="rect">
            <a:avLst/>
          </a:prstGeom>
          <a:noFill/>
        </p:spPr>
      </p:pic>
      <p:sp>
        <p:nvSpPr>
          <p:cNvPr id="5" name="4 Rectángulo"/>
          <p:cNvSpPr/>
          <p:nvPr/>
        </p:nvSpPr>
        <p:spPr>
          <a:xfrm>
            <a:off x="323528" y="4365105"/>
            <a:ext cx="8568952" cy="2246769"/>
          </a:xfrm>
          <a:prstGeom prst="rect">
            <a:avLst/>
          </a:prstGeom>
          <a:solidFill>
            <a:srgbClr val="FFC000"/>
          </a:solidFill>
        </p:spPr>
        <p:txBody>
          <a:bodyPr wrap="square">
            <a:spAutoFit/>
          </a:bodyPr>
          <a:lstStyle/>
          <a:p>
            <a:pPr algn="ctr"/>
            <a:r>
              <a:rPr lang="es-CO" sz="2800" dirty="0">
                <a:solidFill>
                  <a:prstClr val="black"/>
                </a:solidFill>
              </a:rPr>
              <a:t>Pareciera que la iglesia al implantar el celibato estuviera diciendo que el plan de Dios no es bueno, lo cual es contrario a lo que dijo Dios después de terminada la creación: “</a:t>
            </a:r>
            <a:r>
              <a:rPr lang="es-CO" sz="2800" dirty="0">
                <a:solidFill>
                  <a:srgbClr val="0070C0"/>
                </a:solidFill>
              </a:rPr>
              <a:t>Y vio Dios todo lo que había hecho, y he aquí que era bueno en gran manera</a:t>
            </a:r>
            <a:r>
              <a:rPr lang="es-CO" sz="2800" dirty="0">
                <a:solidFill>
                  <a:prstClr val="black"/>
                </a:solidFill>
              </a:rPr>
              <a:t>”. </a:t>
            </a:r>
            <a:endParaRPr lang="es-CO" sz="2800" dirty="0">
              <a:solidFill>
                <a:prstClr val="black"/>
              </a:solidFill>
            </a:endParaRPr>
          </a:p>
        </p:txBody>
      </p:sp>
    </p:spTree>
    <p:extLst>
      <p:ext uri="{BB962C8B-B14F-4D97-AF65-F5344CB8AC3E}">
        <p14:creationId xmlns:p14="http://schemas.microsoft.com/office/powerpoint/2010/main" val="21744119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
                                        <p:tgtEl>
                                          <p:spTgt spid="5"/>
                                        </p:tgtEl>
                                      </p:cBhvr>
                                    </p:animEffect>
                                    <p:anim calcmode="lin" valueType="num">
                                      <p:cBhvr>
                                        <p:cTn id="13" dur="400" fill="hold"/>
                                        <p:tgtEl>
                                          <p:spTgt spid="5"/>
                                        </p:tgtEl>
                                        <p:attrNameLst>
                                          <p:attrName>ppt_x</p:attrName>
                                        </p:attrNameLst>
                                      </p:cBhvr>
                                      <p:tavLst>
                                        <p:tav tm="0">
                                          <p:val>
                                            <p:strVal val="#ppt_x"/>
                                          </p:val>
                                        </p:tav>
                                        <p:tav tm="100000">
                                          <p:val>
                                            <p:strVal val="#ppt_x"/>
                                          </p:val>
                                        </p:tav>
                                      </p:tavLst>
                                    </p:anim>
                                    <p:anim calcmode="lin" valueType="num">
                                      <p:cBhvr>
                                        <p:cTn id="14" dur="400" fill="hold"/>
                                        <p:tgtEl>
                                          <p:spTgt spid="5"/>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260648"/>
            <a:ext cx="5112568" cy="6597352"/>
          </a:xfrm>
          <a:solidFill>
            <a:schemeClr val="accent6">
              <a:lumMod val="20000"/>
              <a:lumOff val="80000"/>
            </a:schemeClr>
          </a:solidFill>
        </p:spPr>
        <p:txBody>
          <a:bodyPr>
            <a:normAutofit fontScale="77500" lnSpcReduction="20000"/>
          </a:bodyPr>
          <a:lstStyle/>
          <a:p>
            <a:pPr algn="ctr">
              <a:buNone/>
            </a:pPr>
            <a:r>
              <a:rPr lang="es-CO" dirty="0" smtClean="0"/>
              <a:t>   </a:t>
            </a:r>
            <a:r>
              <a:rPr lang="es-CO" sz="4200" dirty="0" smtClean="0"/>
              <a:t>La iglesia de Roma implantó el celibato en </a:t>
            </a:r>
            <a:r>
              <a:rPr lang="es-CO" sz="4200" i="1" dirty="0" smtClean="0">
                <a:solidFill>
                  <a:srgbClr val="0070C0"/>
                </a:solidFill>
              </a:rPr>
              <a:t>el sistema monástico, </a:t>
            </a:r>
            <a:r>
              <a:rPr lang="es-CO" sz="4200" dirty="0" smtClean="0"/>
              <a:t>lo cual contradice las condiciones de las Sagradas Escrituras para ser sacerdote, según</a:t>
            </a:r>
            <a:r>
              <a:rPr lang="es-CO" sz="4200" i="1" dirty="0" smtClean="0">
                <a:solidFill>
                  <a:srgbClr val="0070C0"/>
                </a:solidFill>
              </a:rPr>
              <a:t> </a:t>
            </a:r>
            <a:r>
              <a:rPr lang="es-CO" sz="4200" i="1" dirty="0" smtClean="0">
                <a:solidFill>
                  <a:srgbClr val="FF0000"/>
                </a:solidFill>
              </a:rPr>
              <a:t>1 Tim.3.2.</a:t>
            </a:r>
          </a:p>
          <a:p>
            <a:pPr algn="ctr">
              <a:buNone/>
            </a:pPr>
            <a:endParaRPr lang="es-CO" sz="4200" i="1" dirty="0" smtClean="0">
              <a:solidFill>
                <a:srgbClr val="FF0000"/>
              </a:solidFill>
            </a:endParaRPr>
          </a:p>
          <a:p>
            <a:pPr algn="ctr">
              <a:buNone/>
            </a:pPr>
            <a:r>
              <a:rPr lang="es-CO" sz="4200" i="1" dirty="0" smtClean="0"/>
              <a:t> “</a:t>
            </a:r>
            <a:r>
              <a:rPr lang="es-CO" sz="4200" dirty="0" smtClean="0"/>
              <a:t>Conviene, pues, que el </a:t>
            </a:r>
            <a:r>
              <a:rPr lang="es-CO" sz="4200" u="sng" dirty="0" smtClean="0">
                <a:solidFill>
                  <a:srgbClr val="0070C0"/>
                </a:solidFill>
              </a:rPr>
              <a:t>obispo</a:t>
            </a:r>
            <a:r>
              <a:rPr lang="es-CO" sz="4200" dirty="0" smtClean="0"/>
              <a:t> sea irreprensible, </a:t>
            </a:r>
            <a:r>
              <a:rPr lang="es-CO" sz="4200" i="1" dirty="0" smtClean="0">
                <a:solidFill>
                  <a:srgbClr val="0070C0"/>
                </a:solidFill>
              </a:rPr>
              <a:t>marido de una mujer</a:t>
            </a:r>
            <a:r>
              <a:rPr lang="es-CO" sz="4200" dirty="0" smtClean="0"/>
              <a:t>, solícito, templado, compuesto, hospedador, apto para enseñar”</a:t>
            </a:r>
            <a:r>
              <a:rPr lang="es-CO" i="1" dirty="0" smtClean="0"/>
              <a:t>   </a:t>
            </a:r>
            <a:endParaRPr lang="es-CO" i="1" dirty="0" smtClean="0">
              <a:solidFill>
                <a:srgbClr val="0070C0"/>
              </a:solidFill>
            </a:endParaRPr>
          </a:p>
        </p:txBody>
      </p:sp>
      <p:pic>
        <p:nvPicPr>
          <p:cNvPr id="10242" name="Picture 2" descr="http://t1.gstatic.com/images?q=tbn:ANd9GcQb_n79FpzlvDnZ1fsfTKf8k65o5_joqqnbKi1nh08Ui3SYFeYB-A"/>
          <p:cNvPicPr>
            <a:picLocks noChangeAspect="1" noChangeArrowheads="1"/>
          </p:cNvPicPr>
          <p:nvPr/>
        </p:nvPicPr>
        <p:blipFill>
          <a:blip r:embed="rId2" cstate="print"/>
          <a:srcRect/>
          <a:stretch>
            <a:fillRect/>
          </a:stretch>
        </p:blipFill>
        <p:spPr bwMode="auto">
          <a:xfrm>
            <a:off x="5364088" y="1268760"/>
            <a:ext cx="3456384" cy="4320480"/>
          </a:xfrm>
          <a:prstGeom prst="rect">
            <a:avLst/>
          </a:prstGeom>
          <a:noFill/>
        </p:spPr>
      </p:pic>
    </p:spTree>
    <p:extLst>
      <p:ext uri="{BB962C8B-B14F-4D97-AF65-F5344CB8AC3E}">
        <p14:creationId xmlns:p14="http://schemas.microsoft.com/office/powerpoint/2010/main" val="626245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0242"/>
                                        </p:tgtEl>
                                        <p:attrNameLst>
                                          <p:attrName>style.visibility</p:attrName>
                                        </p:attrNameLst>
                                      </p:cBhvr>
                                      <p:to>
                                        <p:strVal val="visible"/>
                                      </p:to>
                                    </p:set>
                                    <p:anim to="" calcmode="lin" valueType="num">
                                      <p:cBhvr>
                                        <p:cTn id="7" dur="1" fill="hold"/>
                                        <p:tgtEl>
                                          <p:spTgt spid="1024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050904" cy="6048672"/>
          </a:xfrm>
        </p:spPr>
        <p:txBody>
          <a:bodyPr>
            <a:normAutofit lnSpcReduction="10000"/>
          </a:bodyPr>
          <a:lstStyle/>
          <a:p>
            <a:pPr algn="ctr">
              <a:buNone/>
            </a:pPr>
            <a:r>
              <a:rPr lang="es-CO" i="1" dirty="0" smtClean="0"/>
              <a:t> </a:t>
            </a:r>
            <a:r>
              <a:rPr lang="es-CO" sz="3600" i="1" dirty="0" smtClean="0"/>
              <a:t>El celibato, ha sido causa de escándalos dentro de la iglesia Romana, ya que muchas veces se han denunciado casos de “</a:t>
            </a:r>
            <a:r>
              <a:rPr lang="es-CO" sz="3600" i="1" u="sng" dirty="0" smtClean="0">
                <a:solidFill>
                  <a:srgbClr val="0070C0"/>
                </a:solidFill>
              </a:rPr>
              <a:t>pedofilia</a:t>
            </a:r>
            <a:r>
              <a:rPr lang="es-CO" sz="3600" i="1" dirty="0" smtClean="0"/>
              <a:t>” en diferentes lugares del mundo – es decir: </a:t>
            </a:r>
            <a:r>
              <a:rPr lang="es-CO" sz="3600" i="1" u="sng" dirty="0" smtClean="0"/>
              <a:t>algunos sacerdotes han tenido  relaciones sexuales con niños-</a:t>
            </a:r>
            <a:r>
              <a:rPr lang="es-CO" sz="3600" i="1" dirty="0" smtClean="0"/>
              <a:t>.</a:t>
            </a:r>
            <a:endParaRPr lang="es-CO" sz="3600" i="1" dirty="0" smtClean="0">
              <a:solidFill>
                <a:srgbClr val="0070C0"/>
              </a:solidFill>
            </a:endParaRPr>
          </a:p>
          <a:p>
            <a:endParaRPr lang="es-CO" dirty="0"/>
          </a:p>
        </p:txBody>
      </p:sp>
      <p:pic>
        <p:nvPicPr>
          <p:cNvPr id="98306" name="Picture 2" descr="http://t0.gstatic.com/images?q=tbn:ANd9GcT7-Cd4bN3ZbFFwV7T6iTD3FFK5PtDKxkt-bmzG92UL_eZec6R_"/>
          <p:cNvPicPr>
            <a:picLocks noChangeAspect="1" noChangeArrowheads="1"/>
          </p:cNvPicPr>
          <p:nvPr/>
        </p:nvPicPr>
        <p:blipFill>
          <a:blip r:embed="rId2" cstate="print"/>
          <a:srcRect/>
          <a:stretch>
            <a:fillRect/>
          </a:stretch>
        </p:blipFill>
        <p:spPr bwMode="auto">
          <a:xfrm>
            <a:off x="5580112" y="980728"/>
            <a:ext cx="3312368" cy="4536504"/>
          </a:xfrm>
          <a:prstGeom prst="rect">
            <a:avLst/>
          </a:prstGeom>
          <a:noFill/>
        </p:spPr>
      </p:pic>
    </p:spTree>
    <p:extLst>
      <p:ext uri="{BB962C8B-B14F-4D97-AF65-F5344CB8AC3E}">
        <p14:creationId xmlns:p14="http://schemas.microsoft.com/office/powerpoint/2010/main" val="1226921432"/>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4968552" cy="6192688"/>
          </a:xfrm>
        </p:spPr>
        <p:txBody>
          <a:bodyPr>
            <a:normAutofit fontScale="92500" lnSpcReduction="10000"/>
          </a:bodyPr>
          <a:lstStyle/>
          <a:p>
            <a:pPr algn="ctr">
              <a:buNone/>
            </a:pPr>
            <a:r>
              <a:rPr lang="es-CO" dirty="0" smtClean="0"/>
              <a:t>    </a:t>
            </a:r>
            <a:r>
              <a:rPr lang="es-CO" sz="4000" dirty="0" smtClean="0"/>
              <a:t> Por eso el apóstol Pablo dice: “En cuanto a las cosas de que me escribisteis, bueno le sería al hombre no tocar mujer; pero a causa de las </a:t>
            </a:r>
            <a:r>
              <a:rPr lang="es-CO" sz="4000" i="1" dirty="0" smtClean="0">
                <a:solidFill>
                  <a:srgbClr val="0070C0"/>
                </a:solidFill>
              </a:rPr>
              <a:t>fornicaciones</a:t>
            </a:r>
            <a:r>
              <a:rPr lang="es-CO" sz="4000" dirty="0" smtClean="0"/>
              <a:t>, cada uno tenga su propia </a:t>
            </a:r>
            <a:r>
              <a:rPr lang="es-CO" sz="4000" i="1" dirty="0" smtClean="0">
                <a:solidFill>
                  <a:srgbClr val="0070C0"/>
                </a:solidFill>
              </a:rPr>
              <a:t>mujer</a:t>
            </a:r>
            <a:r>
              <a:rPr lang="es-CO" sz="4000" dirty="0" smtClean="0"/>
              <a:t>, y cada una tenga su propio </a:t>
            </a:r>
            <a:r>
              <a:rPr lang="es-CO" sz="4000" i="1" dirty="0" smtClean="0">
                <a:solidFill>
                  <a:srgbClr val="0070C0"/>
                </a:solidFill>
              </a:rPr>
              <a:t>marido</a:t>
            </a:r>
            <a:r>
              <a:rPr lang="es-CO" sz="4000" dirty="0" smtClean="0"/>
              <a:t>. </a:t>
            </a:r>
            <a:r>
              <a:rPr lang="es-CO" sz="4000" dirty="0" smtClean="0">
                <a:solidFill>
                  <a:srgbClr val="FF0000"/>
                </a:solidFill>
              </a:rPr>
              <a:t>1 Cor. 7:1-2.</a:t>
            </a:r>
            <a:endParaRPr lang="es-CO" sz="4000" dirty="0">
              <a:solidFill>
                <a:srgbClr val="FF0000"/>
              </a:solidFill>
            </a:endParaRPr>
          </a:p>
        </p:txBody>
      </p:sp>
      <p:pic>
        <p:nvPicPr>
          <p:cNvPr id="9218" name="Picture 2" descr="http://t0.gstatic.com/images?q=tbn:ANd9GcRIxbffh2zXoAp2Bv4Z7v5mbP0Oh5o8dCqf71oSThllPKqYy1oX"/>
          <p:cNvPicPr>
            <a:picLocks noChangeAspect="1" noChangeArrowheads="1"/>
          </p:cNvPicPr>
          <p:nvPr/>
        </p:nvPicPr>
        <p:blipFill>
          <a:blip r:embed="rId2" cstate="print"/>
          <a:srcRect/>
          <a:stretch>
            <a:fillRect/>
          </a:stretch>
        </p:blipFill>
        <p:spPr bwMode="auto">
          <a:xfrm>
            <a:off x="5292080" y="1052736"/>
            <a:ext cx="3312368" cy="4104456"/>
          </a:xfrm>
          <a:prstGeom prst="rect">
            <a:avLst/>
          </a:prstGeom>
          <a:noFill/>
        </p:spPr>
      </p:pic>
    </p:spTree>
    <p:extLst>
      <p:ext uri="{BB962C8B-B14F-4D97-AF65-F5344CB8AC3E}">
        <p14:creationId xmlns:p14="http://schemas.microsoft.com/office/powerpoint/2010/main" val="785910740"/>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1584176"/>
          </a:xfrm>
        </p:spPr>
        <p:txBody>
          <a:bodyPr>
            <a:normAutofit/>
          </a:bodyPr>
          <a:lstStyle/>
          <a:p>
            <a:pPr algn="ctr">
              <a:buNone/>
            </a:pPr>
            <a:r>
              <a:rPr lang="es-CO" dirty="0" smtClean="0"/>
              <a:t>    La Biblia registra que Aarón, el primer sacerdote nombrado por Dios, era casado </a:t>
            </a:r>
            <a:r>
              <a:rPr lang="es-CO" dirty="0" smtClean="0">
                <a:solidFill>
                  <a:srgbClr val="FF0000"/>
                </a:solidFill>
              </a:rPr>
              <a:t>Éxodo 6:20.</a:t>
            </a:r>
          </a:p>
        </p:txBody>
      </p:sp>
      <p:sp>
        <p:nvSpPr>
          <p:cNvPr id="4" name="3 Rectángulo"/>
          <p:cNvSpPr/>
          <p:nvPr/>
        </p:nvSpPr>
        <p:spPr>
          <a:xfrm>
            <a:off x="323528" y="2274838"/>
            <a:ext cx="6480720" cy="4031873"/>
          </a:xfrm>
          <a:prstGeom prst="rect">
            <a:avLst/>
          </a:prstGeom>
        </p:spPr>
        <p:txBody>
          <a:bodyPr wrap="square">
            <a:spAutoFit/>
          </a:bodyPr>
          <a:lstStyle/>
          <a:p>
            <a:pPr algn="ctr"/>
            <a:r>
              <a:rPr lang="es-CO" sz="3200" dirty="0">
                <a:solidFill>
                  <a:prstClr val="black"/>
                </a:solidFill>
              </a:rPr>
              <a:t>Y</a:t>
            </a:r>
            <a:r>
              <a:rPr lang="es-CO" sz="3200" dirty="0">
                <a:solidFill>
                  <a:srgbClr val="0070C0"/>
                </a:solidFill>
              </a:rPr>
              <a:t> tomóse Aarón por mujer á Elisabeth</a:t>
            </a:r>
            <a:r>
              <a:rPr lang="es-CO" sz="3200" dirty="0">
                <a:solidFill>
                  <a:prstClr val="black"/>
                </a:solidFill>
              </a:rPr>
              <a:t>, hija de Aminadab, hermana de Naasón; la cual le parió á Nadab, y á Abiú, y á Eleazar, y á Ithamar.</a:t>
            </a:r>
          </a:p>
          <a:p>
            <a:pPr algn="ctr"/>
            <a:endParaRPr lang="es-CO" sz="3200" dirty="0">
              <a:solidFill>
                <a:prstClr val="black"/>
              </a:solidFill>
            </a:endParaRPr>
          </a:p>
          <a:p>
            <a:pPr algn="ctr"/>
            <a:r>
              <a:rPr lang="es-CO" sz="3200" dirty="0">
                <a:solidFill>
                  <a:prstClr val="black"/>
                </a:solidFill>
              </a:rPr>
              <a:t>    San Pedro era casado: La suegra de Simón estaba acostada con fiebre, y le hablaron de ella” </a:t>
            </a:r>
            <a:r>
              <a:rPr lang="es-CO" sz="3200" dirty="0">
                <a:solidFill>
                  <a:srgbClr val="FF0000"/>
                </a:solidFill>
              </a:rPr>
              <a:t>(Marcos 1:30).</a:t>
            </a:r>
          </a:p>
        </p:txBody>
      </p:sp>
      <p:sp>
        <p:nvSpPr>
          <p:cNvPr id="8194" name="AutoShape 2" descr="data:image/jpeg;base64,/9j/4AAQSkZJRgABAQAAAQABAAD/2wBDAAkGBwgHBgkIBwgKCgkLDRYPDQwMDRsUFRAWIB0iIiAdHx8kKDQsJCYxJx8fLT0tMTU3Ojo6Iys/RD84QzQ5Ojf/2wBDAQoKCg0MDRoPDxo3JR8lNzc3Nzc3Nzc3Nzc3Nzc3Nzc3Nzc3Nzc3Nzc3Nzc3Nzc3Nzc3Nzc3Nzc3Nzc3Nzc3Nzf/wAARCAClAHYDASIAAhEBAxEB/8QAHAAAAQUBAQEAAAAAAAAAAAAAAgABAwQGBQcI/8QAOhAAAgEDAwIEBQMCBAUFAAAAAQIDAAQREiExBUEGE1FhFCJxgZEHMqFCwSNyseFSYoKS8BUXJDPR/8QAGgEAAgMBAQAAAAAAAAAAAAAAAQIAAwQFBv/EACYRAAICAgEDBAIDAAAAAAAAAAABAhEDIQQSMUEFEyIyQlFhgZH/2gAMAwEAAhEDEQA/APRZGZQNDMN+FY0DSzDUVd8Z9TRnmmAJXHvSLSK4ukR+bMd/MfbsSacvNwZG29GO9OEIAGc45osbURrAWaXOCzD/AKjQ621DMh3P/EaMrt6mg8vBxjbtR0NYjI2P3t/3UIeTkyHHb5qlHyqcgfegmfylytvJKcDIjHH1pZzjBdTCk5OkD5jaee9MG2IDHIrq9Hew6hCzJGCyHB1E/wB/vVbqMSRXIjj2BBYgdsEClx5Y5Y9USSi4umVQxJHz5x6UbMc7GmVDg5P0pjGc81aAHWRnLY9KElj+459KfTgHcE0gGZQcioQClTkEHelUIW+2cilxTj9nA3NNyKVASocftPrTU2cU+agBcU3JogMMCeKeNdRJyF9M1Ow1Au8dvE887JGicvI2kVnb/pUF073Esvlma5DrNDIxLSIpADAjYAf0+2fpq4YbO4V471o3dWJXOP8ADGdv49apdd6x0XoUtxcvcA308QIgU62kKg6CF9cZGfYelVZYdWhoypnA6ff3Fh4qs/iblCl3GUKMukhvmxkdsgLj6H1rR+YbgtNgBScA57VgvCnQer+JGsvEPXJ47S3YieG3gJ13GxCtIxPoTgD14r0Ly1VNKkDPA9PahihHGqQ2SXW7IqYgf1ECnxvTEZ9PvVxTVAjIPA0nk0hgDGkGnCAdqbjgGiGwd+yL96VEPpSohDHA2H4p1BxwMY5olAKgmmPlZwDj6UoUgeaQGftT5XUMnAosx4OGJqNgcbBxupwPxVfqXVLLpcMb3TfO7hYo1GWkY9gP/MCrWnYZ4PtmsNOE6x4+ukliM0fTLURovIEh3bb3yB/0ijVpv9BTpo5HjfxpcPdjp9vb2saOAZpCxeQrqIwOADgHkHZgdqyqXtp0wTTdOe9vL6VDGj3Q1eUN9lGSSeBz/v6NZi06rdmO96MsFtGgAgeNWEgB07sd/f8AFVUsuhRdchjTo8AVJUKeTDGpLZ2Bx74OQNtt/SmHL4zSg0+oaWLNF34J/Dd7ceFeiw2l/cPdxx6pJZHUBYUwCQDzpBOAD3zwMCtL0LxD0rrsbS2FyHdDhonBV153weRtzXm/jp0tbOSG3nGq9vG1Io4jRc6c/wCYpn1+1Y7p/UZ+k9RtOoWzlZYZVJI/qUn5gfXIrRg4s54Xlb/oqyZlGagj6IZ1y2CTj2pgwJIptWpFPGRnTSIyPSkRG22IyAZyOeKDzRnaiIPYVEykniigqiUNnelQxcYNKiEnQrjGdu9NgMvvjsKNAQjMPmBNJSAurAO+5J4+1JYy7EQzvtgUS788AUc2WxjjsQeaYIwJPY9qK2K1sfUI4Wd8aUUkk9sV534EMl8/iLqJlUSTTqS5bHyEk4z644rddbtbm76Je29rJFDPLAyrJKSFUnuSOKwvg7p154c6nP0i/SC6hvlWaGWBvlZUGCwz2BIHuSOM073hkl3Yv5IvJ0yC3hmisL6+uYJX81hMzMVcA4QNjIBz6Y2qzZXNxqsbOOIK3nowuDFpyDGM4fO5+bGCOc0n6VFbtcWaX93bsGDErGDqbGNzg6ue2KGzvLWyNtH1Lq0rw2jfKnwrhdarpySI845zj8muQoTu5PRtbtaWzJfqdG0cfRgyqMvfEELp28yPGftj81hpwPKYkZC/Nj6VsfHXUbHqtjbSWl350lr1G4RSpBSSKTS2VPfBCjHIwTxisvBbTXbmK3ieV8ZKIpJx9q9VwOl8eaZyORfupo+gYJFeGPQcqUVlPqCP9qlTdd6z/g24e48M9Nkdy8i24jkJ5Dr8pH1yCK0CfKo1b5Ga5TWzWLYnFA+QduKbWDp53oXY8Z29KlASHVm5AzSoQxA2pURi6v8A9ZGsLvxQDA1DCnPcUSgeXqIJOfxQkUgE9DHfjmrQZ00LFF5rOxUDOBVC4uEtojI+DjbA7msdJ40uZre7D2Xw0lqCyaZPM4445J52yKryZlB15LYY3NWemr/8WAO7ambkEcDPAFYhop+o+K7q6e30WNoGhhfGly76dWgjgfKCT6nHO1d206g98p6hKQbZFRYs5+ZySSPsCoPuDRs7xGa5VHMceEQLgEJjJxk9yfXtVv42J5oz91bXIW5i6b1WzjjC6rhLyMmZQR+4N7/T15rjRtdXfSnWDrvTZYjlnks7dp3wQBjbbGffn811l6MkqXlzCZofMJlK+YhJATsMcZO4HffvXA8PRQr4egnmuE+JZQpj3JkwOcDGNh6etZHSi3RojakijedL6PP1KGzDXDSzzBpRKFRlcjHC/tXC537+udvRvBHhyPo3hiC3kjgS9ljPxM0RyXYk7huccbVkmt+m2KwR9K8yWQyn4jy4QgVT/Vn0BAH2Ga13g3rPxlmyybNjVznuQw/IH/dWnDOTj03oonBKVkUSxW0k1osHw6xvhEHdOQ3tk5/HvVs4A2xj3puoaZeuM4yVNuuMjcurHb8NQySbDBGCKehSPO52B+lCeeMU5Hf1pqJAu1KhpVCHQBBiwedXao8fNzU6p/hg7etRFTqOaQNaILiNJ08p49SMcMfQYNUvDnQrG0S4ieFZpmZ1kkkTd0B2H+XFdLy9QUnIGsYI9at2CItxM7kknJJ+5FVNLrsaLajRG0cUqw2aqqqHGB2AU7n+1czq8bW51yuwi1gtgcDMh2PGf2/iuxaAzXcgRWGBpDE8DOT/ADXH8RSaH825YtZq4WRUcqwyGAII4p5t0CHc4cNpAvS/irC4E0MZmlVppS8jAnTqI7j5dh9u1czwlcQT9Bt2kn+FniLFUaMBmUOw3J2J27D+ocV1rexkfp4ulFvOkVtlY4Ww6ggsNW+TnJPH5rjeDbiOKxkhaNWmDu9u0MJCM2tsr655Pp+KzPeNmhr5nVaSIzJZQzXD3jSKJ2ZBpCk5bAGdtzvxtzUvg1AL2RTjQj3C5G40+YefwKBLmKKaGGK3uhcGTXMXy2RyT6AA5HpxS8GT+e3U0DD/AAr2QMVIOAwyP5P8VbglpCZkdSW6lu7y3uLaS3+ECs3kYAdlbIDZPO4HPNW18tl+Q/LyKx/UuhyWKW6SXXmaYnRJnbRoAbI47gHbH/DWj6TBJDYRtJObgyKrM3A1YxkD3wKXDOfuOL7AnCPSmi13pqLPvQ1rKRdqVKlUIdQKxhUg45H81ATk4z9BnmrYYLbjcZBzUDYdFXK59cVUnsnZEwCvHEsbbBhqPG+M0ywukki6yTrI4+n+9Fa6kI2UguAc1fnmWGVdSgKWwuO5I70rW7GvRHDA9uYkUncnNZjrbeVHeT3qGaPzWWPyzoKAJ6+p3x6jFaia5TUArDV61i+pvFfzTQQaL2a0uT59qrBGTKKFHvt3psitaJD7IhgsIounll+DWEQI3kBjHKflA+Y5+bOK4nh2a3m6fIjq5ngbRaiLu6galOPzvzvV3qL9at7i3jt+g9PuJXbAlMuWUgABiAvGAO/AA9KLovTJLCxNj5N2180zlpUbQpZixbOO3oPQCss4y9u49zTGfz2WrW+M1zZQRWsvnCbVMQrH5cZLnjAz3O3aub+nUwk6p4rjJywv1Y7DgqQP9DXXa0EF8sUsPkCB/Ne6mlJDnSdtz9+f9Ky36czwP438VfCy64XEbLj+rBIJ/k1oxRpIpyO5M9CmgimASaNZEByFcZGfWncBEAAAUcAdqJjjtUUj6hjFXV5KgGNNSpUSCpUqVQh1AnyKSu2OPao2UNIMAZzsAcUkYjsT25ppP3ZXjnHpWe6YrpqxzdR2qJ5gBUyKoyN9zj+9R33Ug0jiOInbUNtjgDagv4GubUxRt5b/ALkfnB7Vkr4dVu7yPpl2y2yyZ1zq+dP+UEc/X75rm83NyY5EsdKL8s28fHjnG2bBWEiI6/tddQ+4zXh/i+4lh8Z9TktpZIJEnIWSGRkYbDuDmvckVI1VVVVQDAA4wNv7V8/deuPi+v8AULjOfMuHIPtnA/ivTem4+uT6lZyuTNxj8SW38RdctpfNh6xfasY+ecyAj0w2anuPF3iG5d2fq0y6xhlRUUH+K4tIV3HxMDd9KMSzZF5J7y+vLtdN3eXU6A5Ecs7sgPspOB+K0X6TTiHxpc2+oBbi1bt+7SQRWVcbe9XPC99/6Z4v6Xc74acRuABuG2x+SK5nqGGMV8VRp42RuVM+gHHY1GUHIFTPkHBxscGhrlG4rsKGpXGMeveo6hBAZHelSyRwoP2pVCF9SQh3PIqF2ZDnse9SatNQlmIwWzvxWPK/0LDaJssUIydR2BzVG76Tb3jlbjzZIy2ryy5C5/gj8irYOV5980wP/Nmj7cMqXWrGWSUOxI2s27LGADpIXt2xzXgfiDo970i+dLyJ1DO2iQj5ZMHfSe9e9Ak4Hoc1U6/4R6f4pgt1vHlikt1ASSNjkA5JGOK6XE5DwTvwU5cayr+T5+xSxXrEv6Ox5zF1ib9gyzIuNWd9sZ443/Nc7/2jvtQ0dQj0knUWTONhjg78sO2Me9dhep4W92ZHxZnm7Cr3hjpz9U8RdOhQgNBOJmJ4AG/+oFbU/pZdQ5e66gqJhCAE3yc6s78Db6710ouiWHhyzElhrMgcGSZ2yxUHcc7DL5wB2rDzOZDNqBbgwSg7Zt3zqOwyaBi44WhR2ljRs5BGVyOxpvMwcHj1Ncy0jYASSTk70PepHUMSQajpk7IPSoTSqELkh/0qM0cp3xUdYcvcEFoOMnfbNHEGdgEXHtQRHGc7UWoKDjcjfAqyDUI2yNWwrgmBTxqbbYcUfSusWyhoLu5CzB9nlGkNtxn1/wDyuLe3kyy6QmonfJriXP8Ais5lXUCclQefzXDyerShnuPZeDbi4ynE9NE8bRM0bpIP+VgaaMny2bBAJz821eL3fhmO7jDdNmvOluCSvwshVfuoOOa7ljdz9G8PJZdTmkv7tUJkmyXaQl3wO+MLprq4vU8GVWnv9Mqnx5Qddz0a7USKQxjyVIwWFYXxz1PpPQ+kvLeXcTSOpEdvFIC8hxwB2Hv2zXjU/TvE080svmXSI7lgjXLZAJ45q90z9O7++tFuZbkRPIxGgQmRvqTnvWmXKwR25IR4ci8BXX6l+IL24Ahlhs4iMJHEh2HuSd6udG8VdW6lIsEkskrqcjQuAR6Z7d66Fl+lriEPJJMzKc6XUDPsMGtR0XwmvTirEgAjZQo+XffOTWXLOGRVCLb/AMDG09s7fQnuZbYfEEg6diew7D7b1f8AalbxeVH5aksFGMnvSPO9bMEHCCTEk7YqVKlVwpZmHzj/AC1HSpVz8ncMPqg8bbnP1qTSI0JTYilSq5fUVfYqzAOgJH9RAHYVRe0iLhgoBY+lKlXmebCKy6RthJpaGjHkxKoAIPHt/wCYoOplhDlSoO43XNKlWXs9FkHc0Z09KiMpkkkdiu+M4HPp9q0VhHIsSNG8arp2Xy/96VKroNt7NPJ+p17YPJagSMp1HBwuP71Gy6QR6HFKlXreMl0I47+zEq54JFKRNI2P5FKlV4Cs0rKcUqVKoQ//2Q=="/>
          <p:cNvSpPr>
            <a:spLocks noChangeAspect="1" noChangeArrowheads="1"/>
          </p:cNvSpPr>
          <p:nvPr/>
        </p:nvSpPr>
        <p:spPr bwMode="auto">
          <a:xfrm>
            <a:off x="63500" y="-441325"/>
            <a:ext cx="657225" cy="923925"/>
          </a:xfrm>
          <a:prstGeom prst="rect">
            <a:avLst/>
          </a:prstGeom>
          <a:noFill/>
        </p:spPr>
        <p:txBody>
          <a:bodyPr vert="horz" wrap="square" lIns="91440" tIns="45720" rIns="91440" bIns="45720" numCol="1" anchor="t" anchorCtr="0" compatLnSpc="1">
            <a:prstTxWarp prst="textNoShape">
              <a:avLst/>
            </a:prstTxWarp>
          </a:bodyPr>
          <a:lstStyle/>
          <a:p>
            <a:endParaRPr lang="es-CO" dirty="0">
              <a:solidFill>
                <a:prstClr val="black"/>
              </a:solidFill>
            </a:endParaRPr>
          </a:p>
        </p:txBody>
      </p:sp>
      <p:pic>
        <p:nvPicPr>
          <p:cNvPr id="8196" name="Picture 4" descr="http://www.peniel-mdq.com/images/hoja5.gif"/>
          <p:cNvPicPr>
            <a:picLocks noChangeAspect="1" noChangeArrowheads="1"/>
          </p:cNvPicPr>
          <p:nvPr/>
        </p:nvPicPr>
        <p:blipFill>
          <a:blip r:embed="rId2" cstate="print"/>
          <a:srcRect/>
          <a:stretch>
            <a:fillRect/>
          </a:stretch>
        </p:blipFill>
        <p:spPr bwMode="auto">
          <a:xfrm>
            <a:off x="7164288" y="1700808"/>
            <a:ext cx="1571625" cy="2200275"/>
          </a:xfrm>
          <a:prstGeom prst="rect">
            <a:avLst/>
          </a:prstGeom>
          <a:noFill/>
        </p:spPr>
      </p:pic>
      <p:pic>
        <p:nvPicPr>
          <p:cNvPr id="8198" name="Picture 6" descr="http://t3.gstatic.com/images?q=tbn:ANd9GcSjQRmI5bpIL7TsqtCr1WoE5dKBNdw3DTjdYpwGK-CQLnLuQpfiJg"/>
          <p:cNvPicPr>
            <a:picLocks noChangeAspect="1" noChangeArrowheads="1"/>
          </p:cNvPicPr>
          <p:nvPr/>
        </p:nvPicPr>
        <p:blipFill>
          <a:blip r:embed="rId3" cstate="print"/>
          <a:srcRect/>
          <a:stretch>
            <a:fillRect/>
          </a:stretch>
        </p:blipFill>
        <p:spPr bwMode="auto">
          <a:xfrm>
            <a:off x="7020272" y="4005064"/>
            <a:ext cx="1743075" cy="2619375"/>
          </a:xfrm>
          <a:prstGeom prst="rect">
            <a:avLst/>
          </a:prstGeom>
          <a:noFill/>
        </p:spPr>
      </p:pic>
    </p:spTree>
    <p:extLst>
      <p:ext uri="{BB962C8B-B14F-4D97-AF65-F5344CB8AC3E}">
        <p14:creationId xmlns:p14="http://schemas.microsoft.com/office/powerpoint/2010/main" val="502277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to="" calcmode="lin" valueType="num">
                                      <p:cBhvr>
                                        <p:cTn id="7" dur="1" fill="hold"/>
                                        <p:tgtEl>
                                          <p:spTgt spid="4">
                                            <p:txEl>
                                              <p:pRg st="0" end="0"/>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8198"/>
                                        </p:tgtEl>
                                        <p:attrNameLst>
                                          <p:attrName>style.visibility</p:attrName>
                                        </p:attrNameLst>
                                      </p:cBhvr>
                                      <p:to>
                                        <p:strVal val="visible"/>
                                      </p:to>
                                    </p:set>
                                    <p:anim to="" calcmode="lin" valueType="num">
                                      <p:cBhvr>
                                        <p:cTn id="12" dur="1" fill="hold"/>
                                        <p:tgtEl>
                                          <p:spTgt spid="8198"/>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fade">
                                      <p:cBhvr>
                                        <p:cTn id="17" dur="100"/>
                                        <p:tgtEl>
                                          <p:spTgt spid="4">
                                            <p:txEl>
                                              <p:pRg st="2" end="2"/>
                                            </p:txEl>
                                          </p:spTgt>
                                        </p:tgtEl>
                                      </p:cBhvr>
                                    </p:animEffect>
                                    <p:anim calcmode="lin" valueType="num">
                                      <p:cBhvr>
                                        <p:cTn id="18"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9"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5721499"/>
          </a:xfrm>
        </p:spPr>
        <p:txBody>
          <a:bodyPr>
            <a:normAutofit/>
          </a:bodyPr>
          <a:lstStyle/>
          <a:p>
            <a:pPr algn="ctr">
              <a:buNone/>
            </a:pPr>
            <a:r>
              <a:rPr lang="es-CO" dirty="0" smtClean="0"/>
              <a:t>     Tener relaciones sexuales dentro del matrimonio no es pecado: </a:t>
            </a:r>
            <a:r>
              <a:rPr lang="es-CO" dirty="0" smtClean="0">
                <a:solidFill>
                  <a:srgbClr val="FF0000"/>
                </a:solidFill>
              </a:rPr>
              <a:t>Génesis 5:21-24.</a:t>
            </a:r>
            <a:r>
              <a:rPr lang="es-CO" baseline="30000" dirty="0" smtClean="0"/>
              <a:t>  </a:t>
            </a:r>
          </a:p>
          <a:p>
            <a:pPr>
              <a:buNone/>
            </a:pPr>
            <a:endParaRPr lang="es-CO" baseline="30000" dirty="0" smtClean="0"/>
          </a:p>
          <a:p>
            <a:pPr>
              <a:buNone/>
            </a:pPr>
            <a:r>
              <a:rPr lang="es-CO" baseline="30000" dirty="0" smtClean="0"/>
              <a:t>     </a:t>
            </a:r>
            <a:endParaRPr lang="es-CO" dirty="0" smtClean="0"/>
          </a:p>
        </p:txBody>
      </p:sp>
      <p:sp>
        <p:nvSpPr>
          <p:cNvPr id="4" name="3 Rectángulo"/>
          <p:cNvSpPr/>
          <p:nvPr/>
        </p:nvSpPr>
        <p:spPr>
          <a:xfrm>
            <a:off x="395536" y="1844824"/>
            <a:ext cx="5544616" cy="4401205"/>
          </a:xfrm>
          <a:prstGeom prst="rect">
            <a:avLst/>
          </a:prstGeom>
          <a:solidFill>
            <a:srgbClr val="FFC000"/>
          </a:solidFill>
        </p:spPr>
        <p:txBody>
          <a:bodyPr wrap="square">
            <a:spAutoFit/>
          </a:bodyPr>
          <a:lstStyle/>
          <a:p>
            <a:pPr algn="ctr"/>
            <a:r>
              <a:rPr lang="es-CO" sz="2800" dirty="0">
                <a:solidFill>
                  <a:prstClr val="black"/>
                </a:solidFill>
              </a:rPr>
              <a:t>Vivió Enoc sesenta y cinco años, y engendró a Matusalén.  Y caminó Enoc con Dios, después que engendró a Matusalén, trescientos años, y engendró hijos e hijas.</a:t>
            </a:r>
          </a:p>
          <a:p>
            <a:pPr algn="ctr"/>
            <a:endParaRPr lang="es-CO" sz="2800" dirty="0">
              <a:solidFill>
                <a:prstClr val="black"/>
              </a:solidFill>
            </a:endParaRPr>
          </a:p>
          <a:p>
            <a:pPr algn="ctr"/>
            <a:r>
              <a:rPr lang="es-CO" sz="2800" dirty="0">
                <a:solidFill>
                  <a:prstClr val="black"/>
                </a:solidFill>
              </a:rPr>
              <a:t>  Y fueron todos los días de Enoc trescientos sesenta y cinco años.  Caminó, pues, Enoc con Dios, y desapareció, porque le llevó Dios. </a:t>
            </a:r>
          </a:p>
        </p:txBody>
      </p:sp>
      <p:pic>
        <p:nvPicPr>
          <p:cNvPr id="99332" name="Picture 4" descr="http://t1.gstatic.com/images?q=tbn:ANd9GcQr56tXaEQaAghykFm7_GIkuo0W41oV8oay6ebU7JTarHyO3Czp9A"/>
          <p:cNvPicPr>
            <a:picLocks noChangeAspect="1" noChangeArrowheads="1"/>
          </p:cNvPicPr>
          <p:nvPr/>
        </p:nvPicPr>
        <p:blipFill>
          <a:blip r:embed="rId2" cstate="print"/>
          <a:srcRect/>
          <a:stretch>
            <a:fillRect/>
          </a:stretch>
        </p:blipFill>
        <p:spPr bwMode="auto">
          <a:xfrm>
            <a:off x="6300192" y="3789040"/>
            <a:ext cx="2376264" cy="2520280"/>
          </a:xfrm>
          <a:prstGeom prst="rect">
            <a:avLst/>
          </a:prstGeom>
          <a:noFill/>
        </p:spPr>
      </p:pic>
      <p:pic>
        <p:nvPicPr>
          <p:cNvPr id="99334" name="Picture 6" descr="http://t0.gstatic.com/images?q=tbn:ANd9GcSZEooKPH-Hma0HzsEuN_NQ4Ey-1w-3W4SMa-6WdfPBtFSOFYr7lg"/>
          <p:cNvPicPr>
            <a:picLocks noChangeAspect="1" noChangeArrowheads="1"/>
          </p:cNvPicPr>
          <p:nvPr/>
        </p:nvPicPr>
        <p:blipFill>
          <a:blip r:embed="rId3" cstate="print"/>
          <a:srcRect/>
          <a:stretch>
            <a:fillRect/>
          </a:stretch>
        </p:blipFill>
        <p:spPr bwMode="auto">
          <a:xfrm>
            <a:off x="6012160" y="1628800"/>
            <a:ext cx="2016224" cy="2016224"/>
          </a:xfrm>
          <a:prstGeom prst="rect">
            <a:avLst/>
          </a:prstGeom>
          <a:noFill/>
        </p:spPr>
      </p:pic>
    </p:spTree>
    <p:extLst>
      <p:ext uri="{BB962C8B-B14F-4D97-AF65-F5344CB8AC3E}">
        <p14:creationId xmlns:p14="http://schemas.microsoft.com/office/powerpoint/2010/main" val="12479369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to="" calcmode="lin" valueType="num">
                                      <p:cBhvr>
                                        <p:cTn id="7" dur="1" fill="hold"/>
                                        <p:tgtEl>
                                          <p:spTgt spid="4">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to="" calcmode="lin" valueType="num">
                                      <p:cBhvr>
                                        <p:cTn id="10" dur="1" fill="hold"/>
                                        <p:tgtEl>
                                          <p:spTgt spid="4">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24" presetClass="entr" presetSubtype="0" fill="hold" nodeType="clickEffect">
                                  <p:stCondLst>
                                    <p:cond delay="0"/>
                                  </p:stCondLst>
                                  <p:childTnLst>
                                    <p:set>
                                      <p:cBhvr>
                                        <p:cTn id="14" dur="1" fill="hold">
                                          <p:stCondLst>
                                            <p:cond delay="0"/>
                                          </p:stCondLst>
                                        </p:cTn>
                                        <p:tgtEl>
                                          <p:spTgt spid="99332"/>
                                        </p:tgtEl>
                                        <p:attrNameLst>
                                          <p:attrName>style.visibility</p:attrName>
                                        </p:attrNameLst>
                                      </p:cBhvr>
                                      <p:to>
                                        <p:strVal val="visible"/>
                                      </p:to>
                                    </p:set>
                                    <p:anim to="" calcmode="lin" valueType="num">
                                      <p:cBhvr>
                                        <p:cTn id="15" dur="1" fill="hold"/>
                                        <p:tgtEl>
                                          <p:spTgt spid="99332"/>
                                        </p:tgtEl>
                                        <p:attrNameLst>
                                          <p:attrName/>
                                        </p:attrNameLst>
                                      </p:cBhvr>
                                    </p:anim>
                                  </p:childTnLst>
                                </p:cTn>
                              </p:par>
                            </p:childTnLst>
                          </p:cTn>
                        </p:par>
                      </p:childTnLst>
                    </p:cTn>
                  </p:par>
                  <p:par>
                    <p:cTn id="16" fill="hold">
                      <p:stCondLst>
                        <p:cond delay="indefinite"/>
                      </p:stCondLst>
                      <p:childTnLst>
                        <p:par>
                          <p:cTn id="17" fill="hold">
                            <p:stCondLst>
                              <p:cond delay="0"/>
                            </p:stCondLst>
                            <p:childTnLst>
                              <p:par>
                                <p:cTn id="18" presetID="43" presetClass="entr" presetSubtype="0" fill="hold" nodeType="clickEffect">
                                  <p:stCondLst>
                                    <p:cond delay="0"/>
                                  </p:stCondLst>
                                  <p:childTnLst>
                                    <p:set>
                                      <p:cBhvr>
                                        <p:cTn id="19" dur="1" fill="hold">
                                          <p:stCondLst>
                                            <p:cond delay="0"/>
                                          </p:stCondLst>
                                        </p:cTn>
                                        <p:tgtEl>
                                          <p:spTgt spid="4">
                                            <p:txEl>
                                              <p:pRg st="2" end="2"/>
                                            </p:txEl>
                                          </p:spTgt>
                                        </p:tgtEl>
                                        <p:attrNameLst>
                                          <p:attrName>style.visibility</p:attrName>
                                        </p:attrNameLst>
                                      </p:cBhvr>
                                      <p:to>
                                        <p:strVal val="visible"/>
                                      </p:to>
                                    </p:set>
                                    <p:animEffect transition="in" filter="fade">
                                      <p:cBhvr>
                                        <p:cTn id="20" dur="100"/>
                                        <p:tgtEl>
                                          <p:spTgt spid="4">
                                            <p:txEl>
                                              <p:pRg st="2" end="2"/>
                                            </p:txEl>
                                          </p:spTgt>
                                        </p:tgtEl>
                                      </p:cBhvr>
                                    </p:animEffect>
                                    <p:anim calcmode="lin" valueType="num">
                                      <p:cBhvr>
                                        <p:cTn id="21" dur="4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22" dur="400" fill="hold"/>
                                        <p:tgtEl>
                                          <p:spTgt spid="4">
                                            <p:txEl>
                                              <p:pRg st="2" end="2"/>
                                            </p:txEl>
                                          </p:spTgt>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4">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4">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076056" cy="6120680"/>
          </a:xfrm>
        </p:spPr>
        <p:txBody>
          <a:bodyPr>
            <a:normAutofit/>
          </a:bodyPr>
          <a:lstStyle/>
          <a:p>
            <a:pPr algn="ctr">
              <a:buNone/>
            </a:pPr>
            <a:r>
              <a:rPr lang="es-CO" dirty="0" smtClean="0"/>
              <a:t>    </a:t>
            </a:r>
            <a:r>
              <a:rPr lang="es-CO" sz="4400" dirty="0" smtClean="0">
                <a:solidFill>
                  <a:srgbClr val="FF0000"/>
                </a:solidFill>
              </a:rPr>
              <a:t>Heb.13:4.</a:t>
            </a:r>
            <a:r>
              <a:rPr lang="es-ES" sz="4400" dirty="0" smtClean="0"/>
              <a:t>  Honroso es en </a:t>
            </a:r>
            <a:r>
              <a:rPr lang="es-ES" sz="4400" u="sng" dirty="0" smtClean="0"/>
              <a:t>todos </a:t>
            </a:r>
            <a:r>
              <a:rPr lang="es-ES" sz="4400" dirty="0" smtClean="0"/>
              <a:t>el matrimonio, y el lecho sin mancilla; mas á los fornicarios y á los adúlteros juzgará Dios</a:t>
            </a:r>
            <a:r>
              <a:rPr lang="es-CO" sz="4400" dirty="0" smtClean="0"/>
              <a:t> </a:t>
            </a:r>
          </a:p>
        </p:txBody>
      </p:sp>
      <p:pic>
        <p:nvPicPr>
          <p:cNvPr id="100354" name="Picture 2" descr="http://t2.gstatic.com/images?q=tbn:ANd9GcQ-FyKHL24UkWjzFOfJ46DQ2H1VBt_jTErJzPeiuOs0NlMuSbbHcA"/>
          <p:cNvPicPr>
            <a:picLocks noChangeAspect="1" noChangeArrowheads="1"/>
          </p:cNvPicPr>
          <p:nvPr/>
        </p:nvPicPr>
        <p:blipFill>
          <a:blip r:embed="rId2" cstate="print"/>
          <a:srcRect/>
          <a:stretch>
            <a:fillRect/>
          </a:stretch>
        </p:blipFill>
        <p:spPr bwMode="auto">
          <a:xfrm>
            <a:off x="5148064" y="1340768"/>
            <a:ext cx="3672408" cy="3672408"/>
          </a:xfrm>
          <a:prstGeom prst="rect">
            <a:avLst/>
          </a:prstGeom>
          <a:noFill/>
        </p:spPr>
      </p:pic>
    </p:spTree>
    <p:extLst>
      <p:ext uri="{BB962C8B-B14F-4D97-AF65-F5344CB8AC3E}">
        <p14:creationId xmlns:p14="http://schemas.microsoft.com/office/powerpoint/2010/main" val="3988707370"/>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20079"/>
          </a:xfrm>
        </p:spPr>
        <p:txBody>
          <a:bodyPr>
            <a:normAutofit/>
          </a:bodyPr>
          <a:lstStyle/>
          <a:p>
            <a:pPr>
              <a:buNone/>
            </a:pPr>
            <a:r>
              <a:rPr lang="es-CO" dirty="0" smtClean="0"/>
              <a:t>12).</a:t>
            </a:r>
            <a:r>
              <a:rPr lang="es-CO" dirty="0" smtClean="0">
                <a:solidFill>
                  <a:srgbClr val="FF0000"/>
                </a:solidFill>
                <a:latin typeface="Agency FB" pitchFamily="34" charset="0"/>
              </a:rPr>
              <a:t> SE SENTARON EN EL TEMPLO DE DIOS COMO DIOS:</a:t>
            </a:r>
          </a:p>
          <a:p>
            <a:pPr>
              <a:buNone/>
            </a:pPr>
            <a:endParaRPr lang="es-CO" dirty="0" smtClean="0">
              <a:solidFill>
                <a:srgbClr val="FF0000"/>
              </a:solidFill>
              <a:latin typeface="Agency FB" pitchFamily="34" charset="0"/>
            </a:endParaRPr>
          </a:p>
        </p:txBody>
      </p:sp>
      <p:pic>
        <p:nvPicPr>
          <p:cNvPr id="103426" name="Picture 2" descr="http://t2.gstatic.com/images?q=tbn:ANd9GcSThJoJGqdlNYBqKThUTYQlvSXYUir6NuEJoJyDFzn_3ZMU5L2f"/>
          <p:cNvPicPr>
            <a:picLocks noChangeAspect="1" noChangeArrowheads="1"/>
          </p:cNvPicPr>
          <p:nvPr/>
        </p:nvPicPr>
        <p:blipFill>
          <a:blip r:embed="rId2" cstate="print"/>
          <a:srcRect/>
          <a:stretch>
            <a:fillRect/>
          </a:stretch>
        </p:blipFill>
        <p:spPr bwMode="auto">
          <a:xfrm>
            <a:off x="5868144" y="1268760"/>
            <a:ext cx="3048000" cy="2520280"/>
          </a:xfrm>
          <a:prstGeom prst="rect">
            <a:avLst/>
          </a:prstGeom>
          <a:noFill/>
        </p:spPr>
      </p:pic>
      <p:sp>
        <p:nvSpPr>
          <p:cNvPr id="5" name="4 Rectángulo"/>
          <p:cNvSpPr/>
          <p:nvPr/>
        </p:nvSpPr>
        <p:spPr>
          <a:xfrm>
            <a:off x="5724128" y="3933056"/>
            <a:ext cx="3419872" cy="3046988"/>
          </a:xfrm>
          <a:prstGeom prst="rect">
            <a:avLst/>
          </a:prstGeom>
        </p:spPr>
        <p:txBody>
          <a:bodyPr wrap="square">
            <a:spAutoFit/>
          </a:bodyPr>
          <a:lstStyle/>
          <a:p>
            <a:pPr algn="ctr"/>
            <a:r>
              <a:rPr lang="es-CO" sz="2400" b="1" dirty="0">
                <a:solidFill>
                  <a:srgbClr val="FF0000"/>
                </a:solidFill>
              </a:rPr>
              <a:t>oponiéndose, y levantándose contra todo lo que se llama Dios, o divinidad; tanto que se sienta en el templo de Dios como Dios, haciéndose parecer Dios.</a:t>
            </a:r>
            <a:endParaRPr lang="es-CO" sz="2400" dirty="0">
              <a:solidFill>
                <a:srgbClr val="FF0000"/>
              </a:solidFill>
            </a:endParaRPr>
          </a:p>
        </p:txBody>
      </p:sp>
      <p:sp>
        <p:nvSpPr>
          <p:cNvPr id="6" name="5 Rectángulo"/>
          <p:cNvSpPr/>
          <p:nvPr/>
        </p:nvSpPr>
        <p:spPr>
          <a:xfrm>
            <a:off x="395536" y="1268760"/>
            <a:ext cx="5328592" cy="5016758"/>
          </a:xfrm>
          <a:prstGeom prst="rect">
            <a:avLst/>
          </a:prstGeom>
          <a:solidFill>
            <a:schemeClr val="accent3">
              <a:lumMod val="40000"/>
              <a:lumOff val="60000"/>
            </a:schemeClr>
          </a:solidFill>
        </p:spPr>
        <p:txBody>
          <a:bodyPr wrap="square">
            <a:spAutoFit/>
          </a:bodyPr>
          <a:lstStyle/>
          <a:p>
            <a:pPr algn="ctr"/>
            <a:r>
              <a:rPr lang="es-CO" sz="4000" dirty="0">
                <a:solidFill>
                  <a:srgbClr val="FF0000"/>
                </a:solidFill>
              </a:rPr>
              <a:t>2 Tes.2:3,4</a:t>
            </a:r>
            <a:r>
              <a:rPr lang="es-CO" sz="4000" dirty="0">
                <a:solidFill>
                  <a:prstClr val="black"/>
                </a:solidFill>
              </a:rPr>
              <a:t>. No os engañe nadie en ninguna manera; porque </a:t>
            </a:r>
            <a:r>
              <a:rPr lang="es-CO" sz="4000" i="1" dirty="0">
                <a:solidFill>
                  <a:prstClr val="black"/>
                </a:solidFill>
              </a:rPr>
              <a:t>no vendrá sin que venga antes la apostasía, y se manifieste el hombre de pecado, el hijo de perdición, </a:t>
            </a:r>
            <a:endParaRPr lang="es-CO" sz="4000" dirty="0">
              <a:solidFill>
                <a:prstClr val="black"/>
              </a:solidFill>
            </a:endParaRPr>
          </a:p>
        </p:txBody>
      </p:sp>
    </p:spTree>
    <p:extLst>
      <p:ext uri="{BB962C8B-B14F-4D97-AF65-F5344CB8AC3E}">
        <p14:creationId xmlns:p14="http://schemas.microsoft.com/office/powerpoint/2010/main" val="33112827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to="" calcmode="lin" valueType="num">
                                      <p:cBhvr>
                                        <p:cTn id="7" dur="1" fill="hold"/>
                                        <p:tgtEl>
                                          <p:spTgt spid="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to="" calcmode="lin" valueType="num">
                                      <p:cBhvr>
                                        <p:cTn id="12" dur="1" fill="hold"/>
                                        <p:tgtEl>
                                          <p:spTgt spid="5"/>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4978896" cy="3456384"/>
          </a:xfrm>
          <a:solidFill>
            <a:schemeClr val="accent2">
              <a:lumMod val="20000"/>
              <a:lumOff val="80000"/>
            </a:schemeClr>
          </a:solidFill>
        </p:spPr>
        <p:txBody>
          <a:bodyPr>
            <a:normAutofit lnSpcReduction="10000"/>
          </a:bodyPr>
          <a:lstStyle/>
          <a:p>
            <a:pPr algn="ctr">
              <a:buNone/>
            </a:pPr>
            <a:r>
              <a:rPr lang="es-CO" dirty="0" smtClean="0"/>
              <a:t>    Antes de que los hermanos pudieran esperar la venida de Cristo, debía manifestarse el hombre de pecado y hacer su obra de ensalzamiento y blasfemia.  </a:t>
            </a:r>
          </a:p>
        </p:txBody>
      </p:sp>
      <p:pic>
        <p:nvPicPr>
          <p:cNvPr id="102402" name="Picture 2" descr="http://t1.gstatic.com/images?q=tbn:ANd9GcT26fk00lH_7fnI3wgfPDspNNk4bJ_i4sDRNJXZJPGKRrgFUIuT"/>
          <p:cNvPicPr>
            <a:picLocks noChangeAspect="1" noChangeArrowheads="1"/>
          </p:cNvPicPr>
          <p:nvPr/>
        </p:nvPicPr>
        <p:blipFill>
          <a:blip r:embed="rId2" cstate="print"/>
          <a:srcRect/>
          <a:stretch>
            <a:fillRect/>
          </a:stretch>
        </p:blipFill>
        <p:spPr bwMode="auto">
          <a:xfrm>
            <a:off x="5724128" y="476672"/>
            <a:ext cx="3419872" cy="3256384"/>
          </a:xfrm>
          <a:prstGeom prst="rect">
            <a:avLst/>
          </a:prstGeom>
          <a:noFill/>
        </p:spPr>
      </p:pic>
      <p:sp>
        <p:nvSpPr>
          <p:cNvPr id="5" name="4 Rectángulo"/>
          <p:cNvSpPr/>
          <p:nvPr/>
        </p:nvSpPr>
        <p:spPr>
          <a:xfrm>
            <a:off x="395536" y="4725144"/>
            <a:ext cx="8352928" cy="2062103"/>
          </a:xfrm>
          <a:prstGeom prst="rect">
            <a:avLst/>
          </a:prstGeom>
          <a:solidFill>
            <a:schemeClr val="accent2">
              <a:lumMod val="20000"/>
              <a:lumOff val="80000"/>
            </a:schemeClr>
          </a:solidFill>
        </p:spPr>
        <p:txBody>
          <a:bodyPr wrap="square">
            <a:spAutoFit/>
          </a:bodyPr>
          <a:lstStyle/>
          <a:p>
            <a:pPr algn="ctr"/>
            <a:r>
              <a:rPr lang="es-CO" sz="3200" dirty="0">
                <a:solidFill>
                  <a:prstClr val="black"/>
                </a:solidFill>
              </a:rPr>
              <a:t>Ese gran suceso debía ser precedido por una apostasía; se revelaría una forma de anticristo, y debía actuar la levadura de apostasía con poder creciente hasta el fin del tiempo (RH 31-7-1888).</a:t>
            </a:r>
          </a:p>
        </p:txBody>
      </p:sp>
    </p:spTree>
    <p:extLst>
      <p:ext uri="{BB962C8B-B14F-4D97-AF65-F5344CB8AC3E}">
        <p14:creationId xmlns:p14="http://schemas.microsoft.com/office/powerpoint/2010/main" val="111321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8"/>
            <a:ext cx="8229600" cy="6192688"/>
          </a:xfrm>
          <a:gradFill>
            <a:gsLst>
              <a:gs pos="61000">
                <a:srgbClr val="FFEFD1"/>
              </a:gs>
              <a:gs pos="64999">
                <a:srgbClr val="F0EBD5"/>
              </a:gs>
              <a:gs pos="100000">
                <a:srgbClr val="D1C39F"/>
              </a:gs>
            </a:gsLst>
            <a:lin ang="5400000" scaled="0"/>
          </a:gradFill>
        </p:spPr>
        <p:txBody>
          <a:bodyPr>
            <a:normAutofit fontScale="85000" lnSpcReduction="20000"/>
          </a:bodyPr>
          <a:lstStyle/>
          <a:p>
            <a:pPr algn="ctr">
              <a:buNone/>
            </a:pPr>
            <a:r>
              <a:rPr lang="es-CO" sz="3300" dirty="0" smtClean="0">
                <a:solidFill>
                  <a:srgbClr val="FF0000"/>
                </a:solidFill>
              </a:rPr>
              <a:t> Hay uno señalado en la profecía como el hombre de pecado.</a:t>
            </a:r>
          </a:p>
          <a:p>
            <a:pPr algn="ctr">
              <a:buNone/>
            </a:pPr>
            <a:r>
              <a:rPr lang="es-CO" sz="3300" dirty="0" smtClean="0">
                <a:solidFill>
                  <a:srgbClr val="FF0000"/>
                </a:solidFill>
              </a:rPr>
              <a:t> Es el representante de Satanás.</a:t>
            </a:r>
          </a:p>
          <a:p>
            <a:pPr algn="ctr">
              <a:buNone/>
            </a:pPr>
            <a:endParaRPr lang="es-CO" dirty="0" smtClean="0"/>
          </a:p>
          <a:p>
            <a:pPr algn="ctr">
              <a:buNone/>
            </a:pPr>
            <a:r>
              <a:rPr lang="es-CO" dirty="0" smtClean="0"/>
              <a:t> Aceptando las sugestiones de Satanás acerca de la ley de Dios </a:t>
            </a:r>
            <a:r>
              <a:rPr lang="es-CO" u="sng" dirty="0" smtClean="0">
                <a:solidFill>
                  <a:srgbClr val="0070C0"/>
                </a:solidFill>
              </a:rPr>
              <a:t>-que es tan inmutable como el trono divino-</a:t>
            </a:r>
            <a:r>
              <a:rPr lang="es-CO" dirty="0" smtClean="0"/>
              <a:t>, aparece este hombre de pecado y manifiesta ante el mundo que él ha cambiado la ley, y que el primer día de la semana es ahora el día de reposo y no el séptimo día. </a:t>
            </a:r>
          </a:p>
          <a:p>
            <a:pPr algn="ctr">
              <a:buNone/>
            </a:pPr>
            <a:endParaRPr lang="es-CO" dirty="0" smtClean="0"/>
          </a:p>
          <a:p>
            <a:pPr algn="ctr">
              <a:buNone/>
            </a:pPr>
            <a:r>
              <a:rPr lang="es-CO" dirty="0" smtClean="0"/>
              <a:t>    Profesando </a:t>
            </a:r>
            <a:r>
              <a:rPr lang="es-CO" u="sng" dirty="0" smtClean="0">
                <a:solidFill>
                  <a:srgbClr val="0070C0"/>
                </a:solidFill>
              </a:rPr>
              <a:t>infalibilidad</a:t>
            </a:r>
            <a:r>
              <a:rPr lang="es-CO" dirty="0" smtClean="0"/>
              <a:t> exige el derecho de cambiar la ley de Dios para adaptarla según sus propios fines. Al hacerlo se exalta por encima de Dios y deja que el mundo deduzca que Dios es </a:t>
            </a:r>
            <a:r>
              <a:rPr lang="es-CO" u="sng" dirty="0" smtClean="0">
                <a:solidFill>
                  <a:srgbClr val="0070C0"/>
                </a:solidFill>
              </a:rPr>
              <a:t>falible</a:t>
            </a:r>
            <a:r>
              <a:rPr lang="es-CO" dirty="0" smtClean="0"/>
              <a:t>.  Si fuera cierto que Dios hizo una forma de gobierno que necesita ser cambiado, esto demostraría sin duda su falibilidad.</a:t>
            </a:r>
          </a:p>
          <a:p>
            <a:endParaRPr lang="es-CO" dirty="0"/>
          </a:p>
        </p:txBody>
      </p:sp>
    </p:spTree>
    <p:extLst>
      <p:ext uri="{BB962C8B-B14F-4D97-AF65-F5344CB8AC3E}">
        <p14:creationId xmlns:p14="http://schemas.microsoft.com/office/powerpoint/2010/main" val="23933152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1" end="1"/>
                                            </p:txEl>
                                          </p:spTgt>
                                        </p:tgtEl>
                                        <p:attrNameLst>
                                          <p:attrName>style.visibility</p:attrName>
                                        </p:attrNameLst>
                                      </p:cBhvr>
                                      <p:to>
                                        <p:strVal val="visible"/>
                                      </p:to>
                                    </p:set>
                                    <p:anim to="" calcmode="lin" valueType="num">
                                      <p:cBhvr>
                                        <p:cTn id="17" dur="1" fill="hold"/>
                                        <p:tgtEl>
                                          <p:spTgt spid="3">
                                            <p:txEl>
                                              <p:pRg st="1" end="1"/>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24" presetClass="entr" presetSubtype="0"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 to="" calcmode="lin" valueType="num">
                                      <p:cBhvr>
                                        <p:cTn id="22" dur="1" fill="hold"/>
                                        <p:tgtEl>
                                          <p:spTgt spid="3">
                                            <p:txEl>
                                              <p:pRg st="3" end="3"/>
                                            </p:txEl>
                                          </p:spTgt>
                                        </p:tgtEl>
                                        <p:attrNameLst>
                                          <p:attrName/>
                                        </p:attrNameLst>
                                      </p:cBhvr>
                                    </p:anim>
                                  </p:childTnLst>
                                </p:cTn>
                              </p:par>
                            </p:childTnLst>
                          </p:cTn>
                        </p:par>
                      </p:childTnLst>
                    </p:cTn>
                  </p:par>
                  <p:par>
                    <p:cTn id="23" fill="hold">
                      <p:stCondLst>
                        <p:cond delay="indefinite"/>
                      </p:stCondLst>
                      <p:childTnLst>
                        <p:par>
                          <p:cTn id="24" fill="hold">
                            <p:stCondLst>
                              <p:cond delay="0"/>
                            </p:stCondLst>
                            <p:childTnLst>
                              <p:par>
                                <p:cTn id="25" presetID="24"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 to="" calcmode="lin" valueType="num">
                                      <p:cBhvr>
                                        <p:cTn id="27" dur="1" fill="hold"/>
                                        <p:tgtEl>
                                          <p:spTgt spid="3">
                                            <p:txEl>
                                              <p:pRg st="5" end="5"/>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4896544" cy="6192688"/>
          </a:xfrm>
        </p:spPr>
        <p:txBody>
          <a:bodyPr>
            <a:normAutofit/>
          </a:bodyPr>
          <a:lstStyle/>
          <a:p>
            <a:pPr algn="ctr">
              <a:buNone/>
            </a:pPr>
            <a:r>
              <a:rPr lang="es-CO" dirty="0" smtClean="0"/>
              <a:t>    </a:t>
            </a:r>
            <a:r>
              <a:rPr lang="es-CO" sz="4400" dirty="0" smtClean="0"/>
              <a:t> </a:t>
            </a:r>
            <a:r>
              <a:rPr lang="es-CO" sz="4800" dirty="0" smtClean="0"/>
              <a:t>Pero Cristo declaró que ni una jota ni una tilde perecerían mientras los cielos y la tierra permanecieran </a:t>
            </a:r>
            <a:r>
              <a:rPr lang="es-CO" sz="4800" dirty="0" smtClean="0">
                <a:solidFill>
                  <a:srgbClr val="FF0000"/>
                </a:solidFill>
              </a:rPr>
              <a:t>(Mateo 5:17,18).  </a:t>
            </a:r>
            <a:endParaRPr lang="es-CO" sz="4800" dirty="0">
              <a:solidFill>
                <a:srgbClr val="FF0000"/>
              </a:solidFill>
            </a:endParaRPr>
          </a:p>
        </p:txBody>
      </p:sp>
      <p:pic>
        <p:nvPicPr>
          <p:cNvPr id="4" name="Picture 2" descr="http://t1.gstatic.com/images?q=tbn:ANd9GcQ4ucrFWFjRQZZFyN9U2ZpqksGFar4k8ICdmBykm81A8NKfndl1ng"/>
          <p:cNvPicPr>
            <a:picLocks noChangeAspect="1" noChangeArrowheads="1"/>
          </p:cNvPicPr>
          <p:nvPr/>
        </p:nvPicPr>
        <p:blipFill>
          <a:blip r:embed="rId2" cstate="print"/>
          <a:srcRect/>
          <a:stretch>
            <a:fillRect/>
          </a:stretch>
        </p:blipFill>
        <p:spPr bwMode="auto">
          <a:xfrm>
            <a:off x="5364088" y="260648"/>
            <a:ext cx="3456384" cy="3168352"/>
          </a:xfrm>
          <a:prstGeom prst="rect">
            <a:avLst/>
          </a:prstGeom>
          <a:noFill/>
        </p:spPr>
      </p:pic>
      <p:sp>
        <p:nvSpPr>
          <p:cNvPr id="5" name="4 Rectángulo"/>
          <p:cNvSpPr/>
          <p:nvPr/>
        </p:nvSpPr>
        <p:spPr>
          <a:xfrm>
            <a:off x="5364088" y="3501008"/>
            <a:ext cx="3456384" cy="2677656"/>
          </a:xfrm>
          <a:prstGeom prst="rect">
            <a:avLst/>
          </a:prstGeom>
          <a:solidFill>
            <a:srgbClr val="FFFF00"/>
          </a:solidFill>
        </p:spPr>
        <p:txBody>
          <a:bodyPr wrap="square">
            <a:spAutoFit/>
          </a:bodyPr>
          <a:lstStyle/>
          <a:p>
            <a:pPr algn="ctr"/>
            <a:r>
              <a:rPr lang="es-CO" sz="2400" b="1" dirty="0">
                <a:solidFill>
                  <a:prstClr val="black"/>
                </a:solidFill>
              </a:rPr>
              <a:t>La obra que él vino a hacer fue precisamente exaltar esa ley, y mostrar a los mundos creados y al cielo que Dios es justo y que su ley no necesita ser cambiada. </a:t>
            </a:r>
            <a:endParaRPr lang="es-CO" sz="2400" b="1" dirty="0">
              <a:solidFill>
                <a:prstClr val="black"/>
              </a:solidFill>
            </a:endParaRPr>
          </a:p>
        </p:txBody>
      </p:sp>
    </p:spTree>
    <p:extLst>
      <p:ext uri="{BB962C8B-B14F-4D97-AF65-F5344CB8AC3E}">
        <p14:creationId xmlns:p14="http://schemas.microsoft.com/office/powerpoint/2010/main" val="35874145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
                                        <p:tgtEl>
                                          <p:spTgt spid="5"/>
                                        </p:tgtEl>
                                      </p:cBhvr>
                                    </p:animEffect>
                                    <p:anim calcmode="lin" valueType="num">
                                      <p:cBhvr>
                                        <p:cTn id="8" dur="400" fill="hold"/>
                                        <p:tgtEl>
                                          <p:spTgt spid="5"/>
                                        </p:tgtEl>
                                        <p:attrNameLst>
                                          <p:attrName>ppt_x</p:attrName>
                                        </p:attrNameLst>
                                      </p:cBhvr>
                                      <p:tavLst>
                                        <p:tav tm="0">
                                          <p:val>
                                            <p:strVal val="#ppt_x"/>
                                          </p:val>
                                        </p:tav>
                                        <p:tav tm="100000">
                                          <p:val>
                                            <p:strVal val="#ppt_x"/>
                                          </p:val>
                                        </p:tav>
                                      </p:tavLst>
                                    </p:anim>
                                    <p:anim calcmode="lin" valueType="num">
                                      <p:cBhvr>
                                        <p:cTn id="9" dur="400" fill="hold"/>
                                        <p:tgtEl>
                                          <p:spTgt spid="5"/>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5"/>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5"/>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256584" cy="6120680"/>
          </a:xfrm>
          <a:solidFill>
            <a:schemeClr val="accent2">
              <a:lumMod val="40000"/>
              <a:lumOff val="60000"/>
            </a:schemeClr>
          </a:solidFill>
        </p:spPr>
        <p:txBody>
          <a:bodyPr>
            <a:normAutofit/>
          </a:bodyPr>
          <a:lstStyle/>
          <a:p>
            <a:pPr algn="ctr">
              <a:buNone/>
            </a:pPr>
            <a:r>
              <a:rPr lang="es-CO" dirty="0" smtClean="0"/>
              <a:t>    Pero aquí está el hombre que es la mano derecha de Satanás listo para continuar con la obra que Satanás comenzó en el cielo, esto es, tratar de enmendar la ley de Dios. </a:t>
            </a:r>
          </a:p>
          <a:p>
            <a:pPr algn="ctr">
              <a:buNone/>
            </a:pPr>
            <a:r>
              <a:rPr lang="es-CO" dirty="0" smtClean="0"/>
              <a:t>Y el mundo cristiano ha aprobado sus esfuerzos adoptando este hijo del papado: la institución del domingo. </a:t>
            </a:r>
            <a:endParaRPr lang="es-CO" dirty="0"/>
          </a:p>
        </p:txBody>
      </p:sp>
      <p:sp>
        <p:nvSpPr>
          <p:cNvPr id="4" name="3 Rectángulo"/>
          <p:cNvSpPr/>
          <p:nvPr/>
        </p:nvSpPr>
        <p:spPr>
          <a:xfrm>
            <a:off x="5652120" y="2924943"/>
            <a:ext cx="3240360" cy="3785652"/>
          </a:xfrm>
          <a:prstGeom prst="rect">
            <a:avLst/>
          </a:prstGeom>
          <a:solidFill>
            <a:schemeClr val="accent5">
              <a:lumMod val="20000"/>
              <a:lumOff val="80000"/>
            </a:schemeClr>
          </a:solidFill>
        </p:spPr>
        <p:txBody>
          <a:bodyPr wrap="square">
            <a:spAutoFit/>
          </a:bodyPr>
          <a:lstStyle/>
          <a:p>
            <a:pPr algn="ctr"/>
            <a:r>
              <a:rPr lang="es-CO" sz="2000" dirty="0">
                <a:solidFill>
                  <a:srgbClr val="FF0000"/>
                </a:solidFill>
              </a:rPr>
              <a:t>Lo han prohijado, y continuarán haciéndolo hasta que el protestantismo le extienda la mano de camaradería al poder romano. </a:t>
            </a:r>
          </a:p>
          <a:p>
            <a:pPr algn="ctr"/>
            <a:r>
              <a:rPr lang="es-CO" sz="2000" dirty="0">
                <a:solidFill>
                  <a:srgbClr val="FF0000"/>
                </a:solidFill>
              </a:rPr>
              <a:t>Esta profecía se cumplió durante el periodo del cuarto sello, 1260 días, del 538 al 1798, cuando se sentaron las bases sobre las cuales se regiría la iglesia de Roma.</a:t>
            </a:r>
          </a:p>
        </p:txBody>
      </p:sp>
      <p:pic>
        <p:nvPicPr>
          <p:cNvPr id="5" name="Picture 2" descr="http://t1.gstatic.com/images?q=tbn:ANd9GcT26fk00lH_7fnI3wgfPDspNNk4bJ_i4sDRNJXZJPGKRrgFUIuT"/>
          <p:cNvPicPr>
            <a:picLocks noChangeAspect="1" noChangeArrowheads="1"/>
          </p:cNvPicPr>
          <p:nvPr/>
        </p:nvPicPr>
        <p:blipFill>
          <a:blip r:embed="rId2" cstate="print"/>
          <a:srcRect/>
          <a:stretch>
            <a:fillRect/>
          </a:stretch>
        </p:blipFill>
        <p:spPr bwMode="auto">
          <a:xfrm>
            <a:off x="6084168" y="188640"/>
            <a:ext cx="2376264" cy="2592288"/>
          </a:xfrm>
          <a:prstGeom prst="rect">
            <a:avLst/>
          </a:prstGeom>
          <a:noFill/>
        </p:spPr>
      </p:pic>
    </p:spTree>
    <p:extLst>
      <p:ext uri="{BB962C8B-B14F-4D97-AF65-F5344CB8AC3E}">
        <p14:creationId xmlns:p14="http://schemas.microsoft.com/office/powerpoint/2010/main" val="15589230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to="" calcmode="lin" valueType="num">
                                      <p:cBhvr>
                                        <p:cTn id="7" dur="1" fill="hold"/>
                                        <p:tgtEl>
                                          <p:spTgt spid="3">
                                            <p:txEl>
                                              <p:pRg st="1" end="1"/>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bg/>
                                          </p:spTgt>
                                        </p:tgtEl>
                                        <p:attrNameLst>
                                          <p:attrName>style.visibility</p:attrName>
                                        </p:attrNameLst>
                                      </p:cBhvr>
                                      <p:to>
                                        <p:strVal val="visible"/>
                                      </p:to>
                                    </p:set>
                                    <p:animEffect transition="in" filter="fade">
                                      <p:cBhvr>
                                        <p:cTn id="12" dur="100"/>
                                        <p:tgtEl>
                                          <p:spTgt spid="4">
                                            <p:bg/>
                                          </p:spTgt>
                                        </p:tgtEl>
                                      </p:cBhvr>
                                    </p:animEffect>
                                    <p:anim calcmode="lin" valueType="num">
                                      <p:cBhvr>
                                        <p:cTn id="13" dur="400" fill="hold"/>
                                        <p:tgtEl>
                                          <p:spTgt spid="4">
                                            <p:bg/>
                                          </p:spTgt>
                                        </p:tgtEl>
                                        <p:attrNameLst>
                                          <p:attrName>ppt_x</p:attrName>
                                        </p:attrNameLst>
                                      </p:cBhvr>
                                      <p:tavLst>
                                        <p:tav tm="0">
                                          <p:val>
                                            <p:strVal val="#ppt_x"/>
                                          </p:val>
                                        </p:tav>
                                        <p:tav tm="100000">
                                          <p:val>
                                            <p:strVal val="#ppt_x"/>
                                          </p:val>
                                        </p:tav>
                                      </p:tavLst>
                                    </p:anim>
                                    <p:anim calcmode="lin" valueType="num">
                                      <p:cBhvr>
                                        <p:cTn id="14" dur="400" fill="hold"/>
                                        <p:tgtEl>
                                          <p:spTgt spid="4">
                                            <p:bg/>
                                          </p:spTgt>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par>
                                <p:cTn id="17" presetID="43" presetClass="entr" presetSubtype="0" fill="hold" grpId="0" nodeType="withEffect">
                                  <p:stCondLst>
                                    <p:cond delay="0"/>
                                  </p:stCondLst>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00"/>
                                        <p:tgtEl>
                                          <p:spTgt spid="4">
                                            <p:txEl>
                                              <p:pRg st="0" end="0"/>
                                            </p:txEl>
                                          </p:spTgt>
                                        </p:tgtEl>
                                      </p:cBhvr>
                                    </p:animEffect>
                                    <p:anim calcmode="lin" valueType="num">
                                      <p:cBhvr>
                                        <p:cTn id="20" dur="4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21" dur="400" fill="hold"/>
                                        <p:tgtEl>
                                          <p:spTgt spid="4">
                                            <p:txEl>
                                              <p:pRg st="0" end="0"/>
                                            </p:txEl>
                                          </p:spTgt>
                                        </p:tgtEl>
                                        <p:attrNameLst>
                                          <p:attrName>ppt_y</p:attrName>
                                        </p:attrNameLst>
                                      </p:cBhvr>
                                      <p:tavLst>
                                        <p:tav tm="0">
                                          <p:val>
                                            <p:strVal val="#ppt_y+0.31"/>
                                          </p:val>
                                        </p:tav>
                                        <p:tav tm="100000">
                                          <p:val>
                                            <p:strVal val="#ppt_y+0.31"/>
                                          </p:val>
                                        </p:tav>
                                      </p:tavLst>
                                    </p:anim>
                                    <p:anim calcmode="lin" valueType="num">
                                      <p:cBhvr>
                                        <p:cTn id="22" dur="600" decel="50000" fill="hold">
                                          <p:stCondLst>
                                            <p:cond delay="400"/>
                                          </p:stCondLst>
                                        </p:cTn>
                                        <p:tgtEl>
                                          <p:spTgt spid="4">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3" dur="600" decel="50000" fill="hold">
                                          <p:stCondLst>
                                            <p:cond delay="400"/>
                                          </p:stCondLst>
                                        </p:cTn>
                                        <p:tgtEl>
                                          <p:spTgt spid="4">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4">
                                            <p:txEl>
                                              <p:pRg st="1" end="1"/>
                                            </p:txEl>
                                          </p:spTgt>
                                        </p:tgtEl>
                                        <p:attrNameLst>
                                          <p:attrName>style.visibility</p:attrName>
                                        </p:attrNameLst>
                                      </p:cBhvr>
                                      <p:to>
                                        <p:strVal val="visible"/>
                                      </p:to>
                                    </p:set>
                                    <p:anim calcmode="lin" valueType="num">
                                      <p:cBhvr>
                                        <p:cTn id="28"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29"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30"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allAtOnce" animBg="1"/>
    </p:bldLst>
  </p:timing>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3276</Words>
  <Application>Microsoft Office PowerPoint</Application>
  <PresentationFormat>Presentación en pantalla (4:3)</PresentationFormat>
  <Paragraphs>146</Paragraphs>
  <Slides>44</Slides>
  <Notes>1</Notes>
  <HiddenSlides>0</HiddenSlides>
  <MMClips>0</MMClips>
  <ScaleCrop>false</ScaleCrop>
  <HeadingPairs>
    <vt:vector size="4" baseType="variant">
      <vt:variant>
        <vt:lpstr>Tema</vt:lpstr>
      </vt:variant>
      <vt:variant>
        <vt:i4>1</vt:i4>
      </vt:variant>
      <vt:variant>
        <vt:lpstr>Títulos de diapositiva</vt:lpstr>
      </vt:variant>
      <vt:variant>
        <vt:i4>44</vt:i4>
      </vt:variant>
    </vt:vector>
  </HeadingPairs>
  <TitlesOfParts>
    <vt:vector size="45" baseType="lpstr">
      <vt:lpstr>1_Tema de Office</vt:lpstr>
      <vt:lpstr>Presentación de PowerPoint</vt:lpstr>
      <vt:lpstr>Presentación de PowerPoint</vt:lpstr>
      <vt:lpstr>Periodo del CUARTO sello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FAMILIA FIERRO CH</dc:creator>
  <cp:lastModifiedBy>FAMILIA FIERRO CH</cp:lastModifiedBy>
  <cp:revision>1</cp:revision>
  <dcterms:created xsi:type="dcterms:W3CDTF">2012-08-27T00:36:48Z</dcterms:created>
  <dcterms:modified xsi:type="dcterms:W3CDTF">2012-08-27T00:37:02Z</dcterms:modified>
</cp:coreProperties>
</file>